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9" r:id="rId3"/>
    <p:sldId id="257" r:id="rId4"/>
    <p:sldId id="258" r:id="rId5"/>
    <p:sldId id="267" r:id="rId6"/>
    <p:sldId id="268" r:id="rId7"/>
    <p:sldId id="269" r:id="rId8"/>
    <p:sldId id="270" r:id="rId9"/>
    <p:sldId id="271" r:id="rId10"/>
    <p:sldId id="265" r:id="rId11"/>
    <p:sldId id="261" r:id="rId12"/>
    <p:sldId id="262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32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AEE28-F760-462E-BFE8-31476E910717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64925-1235-4194-AE85-DAFF0515F9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046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3D5B884-9E2F-473A-9764-22AEEAC76792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A4A0-12BD-4195-8756-8CC8622C8E63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84B2DB3-8061-46B7-B5B9-69FEEC12FE94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4801-2C78-4F94-A9CF-E7AC6BEB13D0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4B10-D87E-42A8-8099-B1388219EA53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AC3FFD1-4F7B-4A13-B322-0694413F3DBB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FD6200-228D-4C89-B635-F96C23654A47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32857-F00C-4A7C-9FAA-1601DD6405D2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D461-DAA6-4894-8D8B-C557DC9439BC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1EA8-AF25-4987-94AA-B7B0E86029A1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1C3C5AA-3267-45CB-93E8-A974503B75E3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2096CE5-FBC2-47E7-A07F-BEBFE5C6173C}" type="datetime1">
              <a:rPr lang="ru-RU" smtClean="0"/>
              <a:pPr/>
              <a:t>02.01.2016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1428736"/>
            <a:ext cx="7834322" cy="182880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Этимология слова</a:t>
            </a:r>
            <a:endParaRPr lang="ru-RU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357818" y="236538"/>
            <a:ext cx="3286147" cy="365125"/>
          </a:xfrm>
        </p:spPr>
        <p:txBody>
          <a:bodyPr/>
          <a:lstStyle/>
          <a:p>
            <a:r>
              <a:rPr lang="ru-RU" b="1" i="1" dirty="0" smtClean="0"/>
              <a:t>Урок русского языка в 6 классе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Задание.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642910" y="1643050"/>
            <a:ext cx="8072494" cy="49006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/>
              <a:t>Колокол, клацать (-</a:t>
            </a:r>
            <a:r>
              <a:rPr lang="ru-RU" sz="2800" b="1" dirty="0" err="1" smtClean="0"/>
              <a:t>оло</a:t>
            </a:r>
            <a:r>
              <a:rPr lang="ru-RU" sz="2800" b="1" dirty="0" smtClean="0"/>
              <a:t>-/-</a:t>
            </a:r>
            <a:r>
              <a:rPr lang="ru-RU" sz="2800" b="1" dirty="0" err="1" smtClean="0"/>
              <a:t>ла</a:t>
            </a:r>
            <a:r>
              <a:rPr lang="ru-RU" sz="2800" b="1" dirty="0" smtClean="0"/>
              <a:t>-)		</a:t>
            </a:r>
          </a:p>
          <a:p>
            <a:pPr>
              <a:buNone/>
            </a:pPr>
            <a:r>
              <a:rPr lang="ru-RU" sz="2800" b="1" dirty="0" smtClean="0"/>
              <a:t>Колобок, колея, околица (коло- - «круг»)</a:t>
            </a:r>
          </a:p>
          <a:p>
            <a:pPr>
              <a:buNone/>
            </a:pPr>
            <a:r>
              <a:rPr lang="ru-RU" sz="2800" b="1" dirty="0" smtClean="0"/>
              <a:t>Облако, наволочка, влачиться (-</a:t>
            </a:r>
            <a:r>
              <a:rPr lang="ru-RU" sz="2800" b="1" dirty="0" err="1" smtClean="0"/>
              <a:t>оло</a:t>
            </a:r>
            <a:r>
              <a:rPr lang="ru-RU" sz="2800" b="1" dirty="0" smtClean="0"/>
              <a:t>-/-</a:t>
            </a:r>
            <a:r>
              <a:rPr lang="ru-RU" sz="2800" b="1" dirty="0" err="1" smtClean="0"/>
              <a:t>ла</a:t>
            </a:r>
            <a:r>
              <a:rPr lang="ru-RU" sz="2800" b="1" dirty="0" smtClean="0"/>
              <a:t>-/-</a:t>
            </a:r>
            <a:r>
              <a:rPr lang="ru-RU" sz="2800" b="1" dirty="0" err="1" smtClean="0"/>
              <a:t>ле</a:t>
            </a:r>
            <a:r>
              <a:rPr lang="ru-RU" sz="2800" b="1" dirty="0" smtClean="0"/>
              <a:t>-)</a:t>
            </a:r>
          </a:p>
          <a:p>
            <a:pPr>
              <a:buNone/>
            </a:pPr>
            <a:r>
              <a:rPr lang="ru-RU" sz="2800" b="1" dirty="0" smtClean="0"/>
              <a:t>Пружина, подпруга </a:t>
            </a:r>
          </a:p>
          <a:p>
            <a:pPr>
              <a:buNone/>
            </a:pPr>
            <a:r>
              <a:rPr lang="ru-RU" sz="2800" b="1" dirty="0" smtClean="0"/>
              <a:t>Недуг, дюжий (</a:t>
            </a:r>
            <a:r>
              <a:rPr lang="ru-RU" sz="2800" b="1" dirty="0" err="1" smtClean="0"/>
              <a:t>дюжий</a:t>
            </a:r>
            <a:r>
              <a:rPr lang="ru-RU" sz="2800" b="1" dirty="0" smtClean="0"/>
              <a:t> – «здоровый»)		</a:t>
            </a:r>
          </a:p>
          <a:p>
            <a:pPr>
              <a:buNone/>
            </a:pPr>
            <a:r>
              <a:rPr lang="ru-RU" sz="2800" b="1" dirty="0" smtClean="0"/>
              <a:t>Презрение, зрелище, позор (</a:t>
            </a:r>
            <a:r>
              <a:rPr lang="ru-RU" sz="2800" b="1" dirty="0" err="1" smtClean="0"/>
              <a:t>зор</a:t>
            </a:r>
            <a:r>
              <a:rPr lang="ru-RU" sz="2800" b="1" dirty="0" smtClean="0"/>
              <a:t>-/</a:t>
            </a:r>
            <a:r>
              <a:rPr lang="ru-RU" sz="2800" b="1" dirty="0" err="1" smtClean="0"/>
              <a:t>зр</a:t>
            </a:r>
            <a:r>
              <a:rPr lang="ru-RU" sz="2800" b="1" dirty="0" smtClean="0"/>
              <a:t>-)	</a:t>
            </a:r>
          </a:p>
          <a:p>
            <a:pPr>
              <a:buNone/>
            </a:pPr>
            <a:r>
              <a:rPr lang="ru-RU" sz="2800" b="1" dirty="0" smtClean="0"/>
              <a:t>Рыжий, рысь,  ржавый		</a:t>
            </a:r>
          </a:p>
          <a:p>
            <a:pPr>
              <a:buNone/>
            </a:pPr>
            <a:r>
              <a:rPr lang="ru-RU" sz="2800" b="1" dirty="0" smtClean="0"/>
              <a:t>Печаль, печень, беспечный, пекарня	</a:t>
            </a:r>
          </a:p>
          <a:p>
            <a:pPr>
              <a:buNone/>
            </a:pPr>
            <a:r>
              <a:rPr lang="ru-RU" sz="2800" b="1" dirty="0" smtClean="0"/>
              <a:t>Медведь, еда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53400" cy="77150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b="1" dirty="0" smtClean="0"/>
              <a:t>Ключик к тайне некоторых международных слов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87255507"/>
              </p:ext>
            </p:extLst>
          </p:nvPr>
        </p:nvGraphicFramePr>
        <p:xfrm>
          <a:off x="214282" y="1714488"/>
          <a:ext cx="8715436" cy="478634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85950"/>
                <a:gridCol w="2598920"/>
                <a:gridCol w="4330566"/>
              </a:tblGrid>
              <a:tr h="97995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Грецизмы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Их значение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Производные слова</a:t>
                      </a:r>
                      <a:endParaRPr lang="ru-RU" sz="2800" b="1" dirty="0"/>
                    </a:p>
                  </a:txBody>
                  <a:tcPr/>
                </a:tc>
              </a:tr>
              <a:tr h="792642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грамм(</a:t>
                      </a:r>
                      <a:r>
                        <a:rPr lang="ru-RU" sz="2800" b="1" dirty="0" err="1" smtClean="0"/>
                        <a:t>ат</a:t>
                      </a:r>
                      <a:r>
                        <a:rPr lang="ru-RU" sz="2800" b="1" dirty="0" smtClean="0"/>
                        <a:t>)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буква, запись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i="1" dirty="0" smtClean="0"/>
                        <a:t>телеграмма, граммофон</a:t>
                      </a:r>
                      <a:endParaRPr lang="ru-RU" sz="2800" b="1" i="1" dirty="0"/>
                    </a:p>
                  </a:txBody>
                  <a:tcPr/>
                </a:tc>
              </a:tr>
              <a:tr h="599454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поли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много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/>
                        <a:t>полиглот, Полинезия</a:t>
                      </a:r>
                      <a:endParaRPr lang="ru-RU" sz="2800" b="1" i="1" dirty="0"/>
                    </a:p>
                  </a:txBody>
                  <a:tcPr/>
                </a:tc>
              </a:tr>
              <a:tr h="599454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фант</a:t>
                      </a:r>
                      <a:r>
                        <a:rPr lang="ru-RU" sz="2800" b="1" baseline="0" dirty="0" smtClean="0"/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воображение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/>
                        <a:t>фантом, фантазия</a:t>
                      </a:r>
                      <a:endParaRPr lang="ru-RU" sz="2800" b="1" i="1" dirty="0"/>
                    </a:p>
                  </a:txBody>
                  <a:tcPr/>
                </a:tc>
              </a:tr>
              <a:tr h="599454">
                <a:tc>
                  <a:txBody>
                    <a:bodyPr/>
                    <a:lstStyle/>
                    <a:p>
                      <a:r>
                        <a:rPr lang="ru-RU" sz="2800" b="1" dirty="0" err="1" smtClean="0"/>
                        <a:t>хрон</a:t>
                      </a:r>
                      <a:r>
                        <a:rPr lang="ru-RU" sz="2800" b="1" dirty="0" smtClean="0"/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 время 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/>
                        <a:t>синхронный, анахронизм</a:t>
                      </a:r>
                      <a:endParaRPr lang="ru-RU" sz="2800" b="1" i="1" dirty="0"/>
                    </a:p>
                  </a:txBody>
                  <a:tcPr/>
                </a:tc>
              </a:tr>
              <a:tr h="599454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анти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против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/>
                        <a:t>антипатия, Антарктика</a:t>
                      </a:r>
                      <a:endParaRPr lang="ru-RU" sz="2800" b="1" i="1" dirty="0"/>
                    </a:p>
                  </a:txBody>
                  <a:tcPr/>
                </a:tc>
              </a:tr>
              <a:tr h="615928">
                <a:tc>
                  <a:txBody>
                    <a:bodyPr/>
                    <a:lstStyle/>
                    <a:p>
                      <a:r>
                        <a:rPr lang="ru-RU" sz="2800" b="1" dirty="0" err="1" smtClean="0"/>
                        <a:t>ман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любитель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/>
                        <a:t>меломан</a:t>
                      </a:r>
                      <a:endParaRPr lang="ru-RU" sz="2800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Ключик к тайне некоторых международных слов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543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523"/>
                <a:gridCol w="2428892"/>
                <a:gridCol w="3836985"/>
              </a:tblGrid>
              <a:tr h="757241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латинизмы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их значение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производные слова</a:t>
                      </a:r>
                      <a:endParaRPr lang="ru-RU" sz="2400" b="1" dirty="0"/>
                    </a:p>
                  </a:txBody>
                  <a:tcPr/>
                </a:tc>
              </a:tr>
              <a:tr h="757241">
                <a:tc>
                  <a:txBody>
                    <a:bodyPr/>
                    <a:lstStyle/>
                    <a:p>
                      <a:r>
                        <a:rPr lang="ru-RU" sz="2800" b="1" dirty="0" err="1" smtClean="0"/>
                        <a:t>акв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вода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акватория, аквариум</a:t>
                      </a:r>
                      <a:endParaRPr lang="ru-RU" sz="2800" b="1" dirty="0"/>
                    </a:p>
                  </a:txBody>
                  <a:tcPr/>
                </a:tc>
              </a:tr>
              <a:tr h="757241">
                <a:tc>
                  <a:txBody>
                    <a:bodyPr/>
                    <a:lstStyle/>
                    <a:p>
                      <a:r>
                        <a:rPr lang="ru-RU" sz="2800" b="1" dirty="0" err="1" smtClean="0"/>
                        <a:t>ду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два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дубль, дублёр</a:t>
                      </a:r>
                      <a:endParaRPr lang="ru-RU" sz="2800" b="1" dirty="0"/>
                    </a:p>
                  </a:txBody>
                  <a:tcPr/>
                </a:tc>
              </a:tr>
              <a:tr h="757241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сан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здоровый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санитар, санировать</a:t>
                      </a:r>
                      <a:endParaRPr lang="ru-RU" sz="2800" b="1" dirty="0"/>
                    </a:p>
                  </a:txBody>
                  <a:tcPr/>
                </a:tc>
              </a:tr>
              <a:tr h="757241">
                <a:tc>
                  <a:txBody>
                    <a:bodyPr/>
                    <a:lstStyle/>
                    <a:p>
                      <a:r>
                        <a:rPr lang="ru-RU" sz="2800" b="1" dirty="0" err="1" smtClean="0"/>
                        <a:t>терр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земля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терракотовый</a:t>
                      </a:r>
                      <a:endParaRPr lang="ru-RU" sz="2800" b="1" dirty="0"/>
                    </a:p>
                  </a:txBody>
                  <a:tcPr/>
                </a:tc>
              </a:tr>
              <a:tr h="757241">
                <a:tc>
                  <a:txBody>
                    <a:bodyPr/>
                    <a:lstStyle/>
                    <a:p>
                      <a:r>
                        <a:rPr lang="ru-RU" sz="2800" b="1" dirty="0" err="1" smtClean="0"/>
                        <a:t>суб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под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субмарина, субтитры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Из каких языков эти слова?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 numCol="2">
            <a:noAutofit/>
          </a:bodyPr>
          <a:lstStyle/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школа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портфель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ранец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карандаш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тундра </a:t>
            </a:r>
          </a:p>
          <a:p>
            <a:pPr>
              <a:buNone/>
            </a:pPr>
            <a:endParaRPr lang="ru-RU" sz="4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конфета 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чай  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сахар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каратэ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шоколад  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бегемот</a:t>
            </a:r>
          </a:p>
          <a:p>
            <a:pPr>
              <a:buNone/>
            </a:pPr>
            <a:endParaRPr lang="ru-RU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Этимология</a:t>
            </a:r>
            <a:endParaRPr lang="ru-RU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400" b="1" dirty="0" smtClean="0"/>
              <a:t>греч. </a:t>
            </a:r>
            <a:r>
              <a:rPr lang="en-US" sz="4400" b="1" i="1" dirty="0" err="1" smtClean="0">
                <a:solidFill>
                  <a:srgbClr val="FF0000"/>
                </a:solidFill>
              </a:rPr>
              <a:t>etymologia</a:t>
            </a:r>
            <a:r>
              <a:rPr lang="en-US" sz="4400" b="1" dirty="0" smtClean="0"/>
              <a:t> </a:t>
            </a:r>
            <a:r>
              <a:rPr lang="ru-RU" sz="4400" b="1" dirty="0" smtClean="0"/>
              <a:t>от </a:t>
            </a:r>
            <a:r>
              <a:rPr lang="en-US" sz="4400" b="1" i="1" dirty="0" err="1" smtClean="0">
                <a:solidFill>
                  <a:srgbClr val="FF0000"/>
                </a:solidFill>
              </a:rPr>
              <a:t>etimon</a:t>
            </a:r>
            <a:r>
              <a:rPr lang="ru-RU" sz="4400" b="1" i="1" dirty="0" smtClean="0"/>
              <a:t> –«</a:t>
            </a:r>
            <a:r>
              <a:rPr lang="ru-RU" sz="4400" b="1" dirty="0" smtClean="0"/>
              <a:t>истинное значение слова»; </a:t>
            </a:r>
          </a:p>
          <a:p>
            <a:r>
              <a:rPr lang="ru-RU" sz="4400" b="1" dirty="0" smtClean="0"/>
              <a:t>это наука об истинном (или первоначальном) значении слова</a:t>
            </a:r>
          </a:p>
          <a:p>
            <a:pPr>
              <a:buNone/>
            </a:pPr>
            <a:endParaRPr lang="ru-RU" sz="4400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Виды разбора по структуре слова: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2362200"/>
            <a:ext cx="8153400" cy="3424254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Морфемный</a:t>
            </a:r>
          </a:p>
          <a:p>
            <a:r>
              <a:rPr lang="ru-RU" sz="5400" b="1" dirty="0" smtClean="0"/>
              <a:t>Словообразовательный</a:t>
            </a:r>
          </a:p>
          <a:p>
            <a:r>
              <a:rPr lang="ru-RU" sz="5400" b="1" dirty="0" smtClean="0"/>
              <a:t>Этимологический </a:t>
            </a:r>
            <a:endParaRPr lang="ru-RU" sz="5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36000" cy="1271574"/>
          </a:xfrm>
        </p:spPr>
        <p:txBody>
          <a:bodyPr anchor="t">
            <a:noAutofit/>
          </a:bodyPr>
          <a:lstStyle/>
          <a:p>
            <a:pPr algn="ctr"/>
            <a:r>
              <a:rPr lang="ru-RU" sz="3200" b="1" dirty="0" smtClean="0"/>
              <a:t>Что сообщается в словарной статье этимологического словаря ?</a:t>
            </a:r>
            <a:endParaRPr lang="ru-RU" sz="32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5775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Исконно-русское слово или заимствованное; если слово заимствованное, указывается язык-источник</a:t>
            </a:r>
          </a:p>
          <a:p>
            <a:r>
              <a:rPr lang="ru-RU" b="1" dirty="0" smtClean="0"/>
              <a:t>От какого слова и каким способом было образовано слово</a:t>
            </a:r>
          </a:p>
          <a:p>
            <a:r>
              <a:rPr lang="ru-RU" b="1" dirty="0" smtClean="0"/>
              <a:t>Какие родственные слова существуют у данного слова в современном русском языке, а также в других языках</a:t>
            </a:r>
          </a:p>
          <a:p>
            <a:r>
              <a:rPr lang="ru-RU" b="1" dirty="0" smtClean="0"/>
              <a:t>Какие звуковые и смысловые изменения произошли в слове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22555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Н.М. </a:t>
            </a:r>
            <a:r>
              <a:rPr lang="ru-RU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Шанский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«Лингвистические детективы»</a:t>
            </a:r>
            <a:endParaRPr lang="ru-RU" sz="4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344699"/>
            <a:ext cx="3694112" cy="53927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/>
          <a:srcRect t="13222" r="12513" b="14584"/>
          <a:stretch>
            <a:fillRect/>
          </a:stretch>
        </p:blipFill>
        <p:spPr bwMode="auto">
          <a:xfrm>
            <a:off x="5796136" y="2132856"/>
            <a:ext cx="3024931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795963" y="5805488"/>
            <a:ext cx="31781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>
              <a:defRPr/>
            </a:pPr>
            <a:r>
              <a:rPr lang="ru-RU" sz="24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Николай Максимович </a:t>
            </a:r>
            <a:br>
              <a:rPr lang="ru-RU" sz="24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</a:br>
            <a:r>
              <a:rPr lang="ru-RU" sz="24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Шанский</a:t>
            </a:r>
            <a:endParaRPr lang="ru-RU" sz="24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329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  <a:solidFill>
            <a:schemeClr val="accent1">
              <a:lumMod val="75000"/>
            </a:schemeClr>
          </a:solidFill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Почему в слове ЛЕСТНИЦА пишется буква Т?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484313"/>
            <a:ext cx="8713788" cy="489743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3600" i="1" dirty="0" smtClean="0"/>
              <a:t> В древнерусском языке – </a:t>
            </a:r>
            <a:r>
              <a:rPr lang="ru-RU" sz="4400" b="1" dirty="0" err="1" smtClean="0">
                <a:solidFill>
                  <a:srgbClr val="FFFF00"/>
                </a:solidFill>
              </a:rPr>
              <a:t>лѣствица</a:t>
            </a:r>
            <a:endParaRPr lang="ru-RU" sz="4400" b="1" dirty="0" smtClean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dirty="0" smtClean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3600" b="1" dirty="0" err="1" smtClean="0">
                <a:solidFill>
                  <a:srgbClr val="FFFF00"/>
                </a:solidFill>
              </a:rPr>
              <a:t>Лѣствица       лѣства       лѣзтва     лѣзти</a:t>
            </a:r>
            <a:endParaRPr lang="ru-RU" sz="3600" b="1" dirty="0" smtClean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ru-RU" sz="4000" b="1" dirty="0" smtClean="0"/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ВЫВОД:</a:t>
            </a:r>
            <a:r>
              <a:rPr lang="ru-RU" sz="4000" dirty="0" smtClean="0"/>
              <a:t> </a:t>
            </a:r>
            <a:r>
              <a:rPr lang="ru-RU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непроизносимое Т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сущ. ЛЕСТНИЦА – это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остаток суффикса – </a:t>
            </a:r>
            <a:r>
              <a:rPr lang="ru-RU" sz="4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</a:t>
            </a:r>
            <a:r>
              <a:rPr lang="ru-RU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endParaRPr lang="ru-RU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195513" y="3123031"/>
            <a:ext cx="6477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4284663" y="3141663"/>
            <a:ext cx="57626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5652244" y="2583029"/>
            <a:ext cx="215900" cy="3587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6264275" y="3141663"/>
            <a:ext cx="50482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5868144" y="2583029"/>
            <a:ext cx="142875" cy="3587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3652838" y="2536490"/>
            <a:ext cx="217488" cy="3587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3870326" y="2536490"/>
            <a:ext cx="142875" cy="3587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1008062" y="2492375"/>
            <a:ext cx="287338" cy="431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1295400" y="2492375"/>
            <a:ext cx="215900" cy="431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187450" y="3357563"/>
            <a:ext cx="2159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995738" y="3357563"/>
            <a:ext cx="2159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6300788" y="3357563"/>
            <a:ext cx="2159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316913" y="3357563"/>
            <a:ext cx="2159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92201" y="4509120"/>
            <a:ext cx="2651799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0426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5076056" y="4041068"/>
            <a:ext cx="432048" cy="50405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763688" y="5301208"/>
            <a:ext cx="1152128" cy="43204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72444"/>
            <a:ext cx="8713788" cy="4752975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5400" b="1" dirty="0" smtClean="0">
                <a:solidFill>
                  <a:srgbClr val="FFFF00"/>
                </a:solidFill>
              </a:rPr>
              <a:t>Аллея</a:t>
            </a:r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(</a:t>
            </a:r>
            <a:r>
              <a:rPr lang="ru-RU" sz="3600" i="1" dirty="0" smtClean="0"/>
              <a:t>от французского </a:t>
            </a:r>
            <a:r>
              <a:rPr lang="en-US" sz="5400" b="1" dirty="0" err="1" smtClean="0">
                <a:solidFill>
                  <a:srgbClr val="FFFF00"/>
                </a:solidFill>
              </a:rPr>
              <a:t>allee</a:t>
            </a:r>
            <a:r>
              <a:rPr lang="ru-RU" sz="4400" b="1" dirty="0" smtClean="0">
                <a:solidFill>
                  <a:srgbClr val="FFFF00"/>
                </a:solidFill>
              </a:rPr>
              <a:t> 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                         </a:t>
            </a:r>
            <a:r>
              <a:rPr lang="ru-RU" sz="2400" b="1" dirty="0" smtClean="0"/>
              <a:t>(в пер. «проход», «дорога»)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ВЫВОД: </a:t>
            </a:r>
            <a:r>
              <a:rPr lang="ru-RU" sz="3200" i="1" dirty="0" smtClean="0"/>
              <a:t>написание слова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3200" i="1" dirty="0" smtClean="0"/>
              <a:t>«аллея» унаследовало два </a:t>
            </a:r>
            <a:r>
              <a:rPr lang="ru-RU" sz="3200" b="1" i="1" dirty="0" smtClean="0">
                <a:solidFill>
                  <a:srgbClr val="FFFF00"/>
                </a:solidFill>
              </a:rPr>
              <a:t>Л</a:t>
            </a:r>
            <a:r>
              <a:rPr lang="ru-RU" sz="3200" i="1" dirty="0" smtClean="0"/>
              <a:t>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3200" i="1" dirty="0" smtClean="0"/>
              <a:t>от своего «родителя» –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3200" i="1" dirty="0" smtClean="0"/>
              <a:t>глагола </a:t>
            </a:r>
            <a:r>
              <a:rPr lang="en-US" sz="3200" i="1" dirty="0" smtClean="0"/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aller</a:t>
            </a:r>
            <a:r>
              <a:rPr lang="ru-RU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3200" i="1" dirty="0" smtClean="0"/>
              <a:t>«идти, проходить». </a:t>
            </a:r>
            <a:endParaRPr lang="ru-RU" sz="3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24136"/>
          </a:xfrm>
          <a:solidFill>
            <a:schemeClr val="accent1">
              <a:lumMod val="75000"/>
            </a:schemeClr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 двух Л в слове АЛЛЕЯ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06819" y="3861048"/>
            <a:ext cx="3537181" cy="28689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9" name="Прямая соединительная линия 18"/>
          <p:cNvCxnSpPr/>
          <p:nvPr/>
        </p:nvCxnSpPr>
        <p:spPr>
          <a:xfrm flipH="1">
            <a:off x="7812088" y="1700213"/>
            <a:ext cx="73025" cy="14446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331913" y="2492375"/>
            <a:ext cx="7191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164388" y="2492375"/>
            <a:ext cx="431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812088" y="1700213"/>
            <a:ext cx="73025" cy="14446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399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92275" y="6021388"/>
            <a:ext cx="431800" cy="5032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1">
              <a:lumMod val="75000"/>
            </a:schemeClr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 чём рассказывает слово ОКНО?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276600" y="6237288"/>
            <a:ext cx="50323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2143125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/>
          <p:nvPr/>
        </p:nvPicPr>
        <p:blipFill>
          <a:blip r:embed="rId3"/>
          <a:srcRect b="13170"/>
          <a:stretch>
            <a:fillRect/>
          </a:stretch>
        </p:blipFill>
        <p:spPr bwMode="auto">
          <a:xfrm>
            <a:off x="6588125" y="5445125"/>
            <a:ext cx="1944688" cy="1223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3634581" y="5989847"/>
            <a:ext cx="433388" cy="5032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288" y="1601788"/>
            <a:ext cx="8893175" cy="5256212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</a:t>
            </a:r>
            <a:r>
              <a:rPr lang="ru-RU" sz="28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Окно</a:t>
            </a:r>
            <a:r>
              <a:rPr lang="ru-RU" sz="2400" i="1" dirty="0" smtClean="0"/>
              <a:t> – это «отверстие для света и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2400" i="1" dirty="0" smtClean="0"/>
              <a:t>                          воздуха  в стене здания или стенке какого-либо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2400" i="1" dirty="0" smtClean="0"/>
              <a:t>                           транспортного устройства(поезда, самолета)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2400" b="1" i="1" dirty="0" smtClean="0">
                <a:solidFill>
                  <a:srgbClr val="CC0066"/>
                </a:solidFill>
              </a:rPr>
              <a:t>Как же возникло слово «ОКНО»?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2400" i="1" dirty="0" smtClean="0"/>
              <a:t>«ОКНО первоначально было не отверстием для света и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2400" i="1" dirty="0" smtClean="0"/>
              <a:t>воздуха, а служило другим целям: оно делалось (кстати, как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2400" i="1" dirty="0" smtClean="0"/>
              <a:t>свидетельствуют археологи, вначале из щели между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2400" i="1" dirty="0" smtClean="0"/>
              <a:t>бревнами сруба) для того, чтобы можно было наблюдать,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2400" i="1" dirty="0" smtClean="0"/>
              <a:t>видеть то, что происходит вне дома. Поэтому ОКНО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2400" i="1" dirty="0" smtClean="0"/>
              <a:t>уподоблялось ОКУ, т.е. глазу».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48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ru-RU" sz="4800" b="1" i="1" u="sng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48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кно     </a:t>
            </a:r>
            <a:r>
              <a:rPr lang="ru-RU" sz="4800" b="1" i="1" u="sng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48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 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04845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233936" y="5467352"/>
            <a:ext cx="432048" cy="50405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484313"/>
            <a:ext cx="8713788" cy="4840287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dirty="0" smtClean="0"/>
              <a:t>В древнерусском языке – 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itchFamily="34" charset="0"/>
              </a:rPr>
              <a:t>тети</a:t>
            </a:r>
            <a:r>
              <a:rPr lang="ru-RU" dirty="0" smtClean="0"/>
              <a:t> («бить, колотить, сечь»)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dirty="0" smtClean="0"/>
              <a:t>1-е  л. наст. </a:t>
            </a:r>
            <a:r>
              <a:rPr lang="ru-RU" dirty="0" err="1" smtClean="0"/>
              <a:t>вр</a:t>
            </a:r>
            <a:r>
              <a:rPr lang="ru-RU" dirty="0" smtClean="0"/>
              <a:t>. —</a:t>
            </a:r>
            <a:r>
              <a:rPr lang="ru-RU" sz="3200" dirty="0" smtClean="0">
                <a:latin typeface="Franklin Gothic Heavy" pitchFamily="34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itchFamily="34" charset="0"/>
              </a:rPr>
              <a:t>тепу</a:t>
            </a:r>
            <a:r>
              <a:rPr lang="ru-RU" sz="3200" i="1" dirty="0" smtClean="0">
                <a:latin typeface="Franklin Gothic Heavy" pitchFamily="34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(«бью, колочу, секу»)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Слово топор возникло в связи с перегласовкой </a:t>
            </a:r>
            <a:r>
              <a:rPr lang="ru-RU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е/о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(т</a:t>
            </a:r>
            <a:r>
              <a:rPr lang="ru-RU" sz="32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пу/т</a:t>
            </a:r>
            <a:r>
              <a:rPr lang="ru-RU" sz="32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пу) и прибавление суффикса -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5400" i="1" dirty="0" smtClean="0">
                <a:solidFill>
                  <a:srgbClr val="FFFF00"/>
                </a:solidFill>
                <a:latin typeface="Franklin Gothic Heavy" pitchFamily="34" charset="0"/>
              </a:rPr>
              <a:t>т +(е/о) +</a:t>
            </a:r>
            <a:r>
              <a:rPr lang="ru-RU" sz="5400" i="1" dirty="0" err="1" smtClean="0">
                <a:solidFill>
                  <a:srgbClr val="FFFF00"/>
                </a:solidFill>
                <a:latin typeface="Franklin Gothic Heavy" pitchFamily="34" charset="0"/>
              </a:rPr>
              <a:t>п</a:t>
            </a:r>
            <a:r>
              <a:rPr lang="ru-RU" sz="5400" i="1" dirty="0" smtClean="0">
                <a:solidFill>
                  <a:srgbClr val="FFFF00"/>
                </a:solidFill>
                <a:latin typeface="Franklin Gothic Heavy" pitchFamily="34" charset="0"/>
              </a:rPr>
              <a:t> +ор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5400" i="1" dirty="0" smtClean="0">
                <a:solidFill>
                  <a:srgbClr val="FFFF00"/>
                </a:solidFill>
                <a:latin typeface="Franklin Gothic Heavy" pitchFamily="34" charset="0"/>
              </a:rPr>
              <a:t>                           </a:t>
            </a:r>
            <a:r>
              <a:rPr lang="ru-RU" sz="5400" dirty="0" smtClean="0">
                <a:solidFill>
                  <a:srgbClr val="FFFF00"/>
                </a:solidFill>
                <a:latin typeface="Franklin Gothic Heavy" pitchFamily="34" charset="0"/>
              </a:rPr>
              <a:t>топор</a:t>
            </a:r>
            <a:endParaRPr lang="ru-RU" sz="5400" dirty="0">
              <a:solidFill>
                <a:srgbClr val="FFFF00"/>
              </a:solidFill>
              <a:latin typeface="Franklin Gothic Heavy" pitchFamily="34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  <a:solidFill>
            <a:schemeClr val="accent1">
              <a:lumMod val="75000"/>
            </a:schemeClr>
          </a:solidFill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Можно ли доказать, что в слове Т</a:t>
            </a:r>
            <a:r>
              <a:rPr lang="ru-RU" b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ПОР надо писать О, а не А?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8172450" y="4724400"/>
            <a:ext cx="72072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9942" name="Picture 6" descr="C:\Documents and Settings\Вика\Рабочий стол\3557762-the-old-axe-in-stump-over-white.jpg"/>
          <p:cNvPicPr>
            <a:picLocks noChangeAspect="1" noChangeArrowheads="1"/>
          </p:cNvPicPr>
          <p:nvPr/>
        </p:nvPicPr>
        <p:blipFill>
          <a:blip r:embed="rId2" cstate="print"/>
          <a:srcRect t="5478" b="8947"/>
          <a:stretch>
            <a:fillRect/>
          </a:stretch>
        </p:blipFill>
        <p:spPr bwMode="auto">
          <a:xfrm>
            <a:off x="251520" y="4365104"/>
            <a:ext cx="2279510" cy="2492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7" name="Прямая со стрелкой 6"/>
          <p:cNvCxnSpPr/>
          <p:nvPr/>
        </p:nvCxnSpPr>
        <p:spPr>
          <a:xfrm>
            <a:off x="3851275" y="5805488"/>
            <a:ext cx="72072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16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765</TotalTime>
  <Words>453</Words>
  <Application>Microsoft Office PowerPoint</Application>
  <PresentationFormat>Экран (4:3)</PresentationFormat>
  <Paragraphs>124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Этимология слова</vt:lpstr>
      <vt:lpstr>Этимология</vt:lpstr>
      <vt:lpstr>Виды разбора по структуре слова:</vt:lpstr>
      <vt:lpstr>Что сообщается в словарной статье этимологического словаря ?</vt:lpstr>
      <vt:lpstr>Н.М. Шанский «Лингвистические детективы»</vt:lpstr>
      <vt:lpstr>Почему в слове ЛЕСТНИЦА пишется буква Т?</vt:lpstr>
      <vt:lpstr>О двух Л в слове АЛЛЕЯ</vt:lpstr>
      <vt:lpstr>О чём рассказывает слово ОКНО?</vt:lpstr>
      <vt:lpstr>Можно ли доказать, что в слове ТОПОР надо писать О, а не А?</vt:lpstr>
      <vt:lpstr>Задание.</vt:lpstr>
      <vt:lpstr>Ключик к тайне некоторых международных слов</vt:lpstr>
      <vt:lpstr>Ключик к тайне некоторых международных слов</vt:lpstr>
      <vt:lpstr>Из каких языков эти слова?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Этимология слова</dc:title>
  <cp:lastModifiedBy>Иван</cp:lastModifiedBy>
  <cp:revision>73</cp:revision>
  <dcterms:modified xsi:type="dcterms:W3CDTF">2016-01-02T16:20:06Z</dcterms:modified>
</cp:coreProperties>
</file>