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sldIdLst>
    <p:sldId id="257" r:id="rId3"/>
    <p:sldId id="280" r:id="rId4"/>
    <p:sldId id="277" r:id="rId5"/>
    <p:sldId id="282" r:id="rId6"/>
    <p:sldId id="271" r:id="rId7"/>
    <p:sldId id="273" r:id="rId8"/>
    <p:sldId id="276" r:id="rId9"/>
    <p:sldId id="279" r:id="rId10"/>
    <p:sldId id="281" r:id="rId11"/>
    <p:sldId id="278" r:id="rId12"/>
    <p:sldId id="283" r:id="rId13"/>
    <p:sldId id="27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00"/>
    <a:srgbClr val="003366"/>
    <a:srgbClr val="66CCFF"/>
    <a:srgbClr val="FFFF99"/>
    <a:srgbClr val="66FF33"/>
    <a:srgbClr val="FF99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35484-7D9F-44E7-BA80-F36C2C270AB7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91BDB-09AD-42CA-90A1-8280BE47DF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308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10F6A-357A-428C-93B2-91F125A5E315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6C841-ADDE-4201-8C71-A836D14C11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73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F1534-7065-4176-9B1D-D111EAB29811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86898-FBF2-4E6E-B185-2636EA3E55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72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C2E2C-1D3B-4AD3-BA81-28812B4DD4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460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3F821-D45C-4B92-AFE6-C251044CAAD7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CF16C-B03D-46B0-89D5-D58298C5BE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562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50278-95A6-4A7D-B958-B30076C6A6CE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DEA40-7033-4AAB-B31B-3DE549218B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386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6DD52-B34C-41CC-8F0C-300272623C5A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C20CF-30BC-415C-BBB4-744E6C8042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48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72B37-BEF6-4036-BB0E-CFF555F02C9E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2E707-AD8D-46D0-BBF9-5A7B743CF1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887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6752-4EDA-44B8-9797-CB805592BE3C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38816-C201-4852-B14C-D64EF364F3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172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A9B72-814F-49F2-B9A9-A64A0C82CB13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09603-B029-4B6D-87E7-139177540C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948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5BAA5-A1BA-4374-A0B2-ABE335E52DA1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1CA79-9128-4805-990A-E6ABB13FAA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0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51377-8FE4-4B38-935C-87A18B9191C6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592A7-04C8-4711-A883-B44320371C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163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6DDE54-2EC3-4839-B709-489E47700A7C}" type="datetimeFigureOut">
              <a:rPr lang="ru-RU"/>
              <a:pPr>
                <a:defRPr/>
              </a:pPr>
              <a:t>04.07.2025</a:t>
            </a:fld>
            <a:endParaRPr lang="ru-RU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16B559-88BF-4A0C-95A3-CC57CE6B1AD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8BD2A0B-A227-44E0-8846-D79D272F74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48" y="142852"/>
            <a:ext cx="8229600" cy="1857388"/>
          </a:xfrm>
          <a:gradFill>
            <a:gsLst>
              <a:gs pos="0">
                <a:srgbClr val="92D050">
                  <a:alpha val="67000"/>
                </a:srgbClr>
              </a:gs>
              <a:gs pos="50000">
                <a:srgbClr val="006600">
                  <a:alpha val="57000"/>
                </a:srgbClr>
              </a:gs>
              <a:gs pos="100000">
                <a:srgbClr val="7030A0">
                  <a:alpha val="76000"/>
                </a:srgbClr>
              </a:gs>
            </a:gsLst>
            <a:lin ang="5400000" scaled="0"/>
          </a:gradFill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по стране </a:t>
            </a:r>
            <a:b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«Имя существительное»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1500" y="0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Город Орфографический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313" y="214313"/>
            <a:ext cx="8715375" cy="64293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Задание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: спишите, вставьте пропущенные буквы, графически обозначьте условия выбора правильного написания.</a:t>
            </a:r>
          </a:p>
          <a:p>
            <a:pPr>
              <a:defRPr/>
            </a:pPr>
            <a:endParaRPr lang="ru-RU" sz="3200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3200" dirty="0">
                <a:latin typeface="Arial" charset="0"/>
                <a:cs typeface="Arial" charset="0"/>
              </a:rPr>
              <a:t>Посадить </a:t>
            </a:r>
            <a:r>
              <a:rPr lang="ru-RU" sz="3200" dirty="0" err="1">
                <a:latin typeface="Arial" charset="0"/>
                <a:cs typeface="Arial" charset="0"/>
              </a:rPr>
              <a:t>р...стение</a:t>
            </a:r>
            <a:r>
              <a:rPr lang="ru-RU" sz="3200" dirty="0">
                <a:latin typeface="Arial" charset="0"/>
                <a:cs typeface="Arial" charset="0"/>
              </a:rPr>
              <a:t>, написать </a:t>
            </a:r>
            <a:r>
              <a:rPr lang="ru-RU" sz="3200" dirty="0" err="1">
                <a:latin typeface="Arial" charset="0"/>
                <a:cs typeface="Arial" charset="0"/>
              </a:rPr>
              <a:t>изл...жение</a:t>
            </a:r>
            <a:r>
              <a:rPr lang="ru-RU" sz="3200" dirty="0">
                <a:latin typeface="Arial" charset="0"/>
                <a:cs typeface="Arial" charset="0"/>
              </a:rPr>
              <a:t>, повесить </a:t>
            </a:r>
            <a:r>
              <a:rPr lang="ru-RU" sz="3200" dirty="0" err="1">
                <a:latin typeface="Arial" charset="0"/>
                <a:cs typeface="Arial" charset="0"/>
              </a:rPr>
              <a:t>об...явление</a:t>
            </a:r>
            <a:r>
              <a:rPr lang="ru-RU" sz="3200" dirty="0">
                <a:latin typeface="Arial" charset="0"/>
                <a:cs typeface="Arial" charset="0"/>
              </a:rPr>
              <a:t>, сидеть на </a:t>
            </a:r>
            <a:r>
              <a:rPr lang="ru-RU" sz="3200" dirty="0" err="1">
                <a:latin typeface="Arial" charset="0"/>
                <a:cs typeface="Arial" charset="0"/>
              </a:rPr>
              <a:t>лекц</a:t>
            </a:r>
            <a:r>
              <a:rPr lang="ru-RU" sz="3200" dirty="0">
                <a:latin typeface="Arial" charset="0"/>
                <a:cs typeface="Arial" charset="0"/>
              </a:rPr>
              <a:t>..., кричать от бол..., работать </a:t>
            </a:r>
            <a:r>
              <a:rPr lang="ru-RU" sz="3200" dirty="0" err="1">
                <a:latin typeface="Arial" charset="0"/>
                <a:cs typeface="Arial" charset="0"/>
              </a:rPr>
              <a:t>стор...ж...м</a:t>
            </a:r>
            <a:r>
              <a:rPr lang="ru-RU" sz="3200" dirty="0">
                <a:latin typeface="Arial" charset="0"/>
                <a:cs typeface="Arial" charset="0"/>
              </a:rPr>
              <a:t>, салат с </a:t>
            </a:r>
            <a:r>
              <a:rPr lang="ru-RU" sz="3200" dirty="0" err="1">
                <a:latin typeface="Arial" charset="0"/>
                <a:cs typeface="Arial" charset="0"/>
              </a:rPr>
              <a:t>огурц...м</a:t>
            </a:r>
            <a:r>
              <a:rPr lang="ru-RU" sz="3200" dirty="0">
                <a:latin typeface="Arial" charset="0"/>
                <a:cs typeface="Arial" charset="0"/>
              </a:rPr>
              <a:t>, составить </a:t>
            </a:r>
            <a:r>
              <a:rPr lang="ru-RU" sz="3200" dirty="0" err="1">
                <a:latin typeface="Arial" charset="0"/>
                <a:cs typeface="Arial" charset="0"/>
              </a:rPr>
              <a:t>ра...писание</a:t>
            </a:r>
            <a:r>
              <a:rPr lang="ru-RU" sz="3200" dirty="0">
                <a:latin typeface="Arial" charset="0"/>
                <a:cs typeface="Arial" charset="0"/>
              </a:rPr>
              <a:t>, низкое </a:t>
            </a:r>
            <a:r>
              <a:rPr lang="ru-RU" sz="3200" dirty="0" err="1">
                <a:latin typeface="Arial" charset="0"/>
                <a:cs typeface="Arial" charset="0"/>
              </a:rPr>
              <a:t>со...нце</a:t>
            </a:r>
            <a:r>
              <a:rPr lang="ru-RU" sz="3200" dirty="0">
                <a:latin typeface="Arial" charset="0"/>
                <a:cs typeface="Arial" charset="0"/>
              </a:rPr>
              <a:t>, опасный </a:t>
            </a:r>
            <a:r>
              <a:rPr lang="ru-RU" sz="3200" dirty="0" err="1">
                <a:latin typeface="Arial" charset="0"/>
                <a:cs typeface="Arial" charset="0"/>
              </a:rPr>
              <a:t>хищ</a:t>
            </a:r>
            <a:r>
              <a:rPr lang="ru-RU" sz="3200" dirty="0">
                <a:latin typeface="Arial" charset="0"/>
                <a:cs typeface="Arial" charset="0"/>
              </a:rPr>
              <a:t>(?)ник, вкусный </a:t>
            </a:r>
            <a:r>
              <a:rPr lang="ru-RU" sz="3200" dirty="0" err="1">
                <a:latin typeface="Arial" charset="0"/>
                <a:cs typeface="Arial" charset="0"/>
              </a:rPr>
              <a:t>крыж...вник</a:t>
            </a:r>
            <a:r>
              <a:rPr lang="ru-RU" sz="3200" dirty="0">
                <a:latin typeface="Arial" charset="0"/>
                <a:cs typeface="Arial" charset="0"/>
              </a:rPr>
              <a:t>, сложный </a:t>
            </a:r>
            <a:r>
              <a:rPr lang="ru-RU" sz="3200" dirty="0" err="1">
                <a:latin typeface="Arial" charset="0"/>
                <a:cs typeface="Arial" charset="0"/>
              </a:rPr>
              <a:t>м...ршрут</a:t>
            </a:r>
            <a:r>
              <a:rPr lang="ru-RU" sz="3200" dirty="0">
                <a:latin typeface="Arial" charset="0"/>
                <a:cs typeface="Arial" charset="0"/>
              </a:rPr>
              <a:t>, тяжелый </a:t>
            </a:r>
            <a:r>
              <a:rPr lang="ru-RU" sz="3200" dirty="0" err="1">
                <a:latin typeface="Arial" charset="0"/>
                <a:cs typeface="Arial" charset="0"/>
              </a:rPr>
              <a:t>рю...зак</a:t>
            </a:r>
            <a:r>
              <a:rPr lang="ru-RU" sz="3200" dirty="0">
                <a:latin typeface="Arial" charset="0"/>
                <a:cs typeface="Arial" charset="0"/>
              </a:rPr>
              <a:t>.</a:t>
            </a:r>
          </a:p>
          <a:p>
            <a:pPr algn="ctr">
              <a:defRPr/>
            </a:pPr>
            <a:endParaRPr lang="ru-RU" sz="32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809625"/>
          </a:xfrm>
        </p:spPr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908050"/>
            <a:ext cx="8229600" cy="552767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Для всех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algn="ctr" eaLnBrk="1" hangingPunct="1">
              <a:buFontTx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повторить все орфограммы имени существительного.</a:t>
            </a:r>
          </a:p>
          <a:p>
            <a:pPr algn="ctr" eaLnBrk="1" hangingPunct="1">
              <a:buFontTx/>
              <a:buNone/>
              <a:defRPr/>
            </a:pP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По выбору: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Сочинить грамматическую сказку про любой признак имени существительного.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Составить карточки-задания по любой изученной орфограмме.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Составить кроссворд по теме «Имя существительное».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71500" y="0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Карта-путеводитель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3571876"/>
            <a:ext cx="1818767" cy="646331"/>
          </a:xfrm>
          <a:prstGeom prst="rect">
            <a:avLst/>
          </a:prstGeom>
          <a:solidFill>
            <a:srgbClr val="0070C0">
              <a:alpha val="72000"/>
            </a:srgb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Деревня 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Собственников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43174" y="5000636"/>
            <a:ext cx="2019784" cy="646331"/>
          </a:xfrm>
          <a:prstGeom prst="rect">
            <a:avLst/>
          </a:prstGeom>
          <a:solidFill>
            <a:srgbClr val="0070C0">
              <a:alpha val="69000"/>
            </a:srgb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Река 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Олицетворяемая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15074" y="3786190"/>
            <a:ext cx="1587807" cy="369332"/>
          </a:xfrm>
          <a:prstGeom prst="rect">
            <a:avLst/>
          </a:prstGeom>
          <a:solidFill>
            <a:srgbClr val="0070C0">
              <a:alpha val="68000"/>
            </a:srgbClr>
          </a:solidFill>
          <a:ln w="349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Село Родное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3000372"/>
            <a:ext cx="1396536" cy="646331"/>
          </a:xfrm>
          <a:prstGeom prst="rect">
            <a:avLst/>
          </a:prstGeom>
          <a:solidFill>
            <a:srgbClr val="0070C0">
              <a:alpha val="59000"/>
            </a:srgbClr>
          </a:solidFill>
          <a:ln w="349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Хутор 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Численный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1000108"/>
            <a:ext cx="1555554" cy="646331"/>
          </a:xfrm>
          <a:prstGeom prst="rect">
            <a:avLst/>
          </a:prstGeom>
          <a:solidFill>
            <a:srgbClr val="0070C0">
              <a:alpha val="59000"/>
            </a:srgb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Посёлок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Склоняемый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2000240"/>
            <a:ext cx="1250022" cy="646331"/>
          </a:xfrm>
          <a:prstGeom prst="rect">
            <a:avLst/>
          </a:prstGeom>
          <a:solidFill>
            <a:srgbClr val="0070C0">
              <a:alpha val="61000"/>
            </a:srgbClr>
          </a:solidFill>
          <a:ln w="349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Усадьба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Мастеров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15140" y="1785926"/>
            <a:ext cx="2190022" cy="646331"/>
          </a:xfrm>
          <a:prstGeom prst="rect">
            <a:avLst/>
          </a:prstGeom>
          <a:solidFill>
            <a:srgbClr val="0070C0">
              <a:alpha val="67000"/>
            </a:srgbClr>
          </a:solidFill>
          <a:ln w="476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Город 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Орфографический</a:t>
            </a:r>
          </a:p>
        </p:txBody>
      </p:sp>
      <p:sp>
        <p:nvSpPr>
          <p:cNvPr id="5131" name="Freeform 6"/>
          <p:cNvSpPr>
            <a:spLocks/>
          </p:cNvSpPr>
          <p:nvPr/>
        </p:nvSpPr>
        <p:spPr bwMode="gray">
          <a:xfrm rot="2345158" flipH="1">
            <a:off x="2851150" y="4283075"/>
            <a:ext cx="627063" cy="11557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2" name="Freeform 6"/>
          <p:cNvSpPr>
            <a:spLocks/>
          </p:cNvSpPr>
          <p:nvPr/>
        </p:nvSpPr>
        <p:spPr bwMode="gray">
          <a:xfrm rot="18639699" flipH="1">
            <a:off x="4379119" y="4191794"/>
            <a:ext cx="2262187" cy="128587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3" name="Freeform 6"/>
          <p:cNvSpPr>
            <a:spLocks/>
          </p:cNvSpPr>
          <p:nvPr/>
        </p:nvSpPr>
        <p:spPr bwMode="gray">
          <a:xfrm rot="11476490" flipH="1">
            <a:off x="6537325" y="3314700"/>
            <a:ext cx="1074738" cy="484188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Freeform 6"/>
          <p:cNvSpPr>
            <a:spLocks/>
          </p:cNvSpPr>
          <p:nvPr/>
        </p:nvSpPr>
        <p:spPr bwMode="gray">
          <a:xfrm rot="16816131" flipH="1">
            <a:off x="5828507" y="2496343"/>
            <a:ext cx="692150" cy="665163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5" name="Freeform 6"/>
          <p:cNvSpPr>
            <a:spLocks/>
          </p:cNvSpPr>
          <p:nvPr/>
        </p:nvSpPr>
        <p:spPr bwMode="gray">
          <a:xfrm rot="-2929933" flipH="1" flipV="1">
            <a:off x="5031582" y="1051719"/>
            <a:ext cx="882650" cy="827087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6" name="Freeform 6"/>
          <p:cNvSpPr>
            <a:spLocks/>
          </p:cNvSpPr>
          <p:nvPr/>
        </p:nvSpPr>
        <p:spPr bwMode="gray">
          <a:xfrm rot="5400000" flipH="1" flipV="1">
            <a:off x="7396957" y="746919"/>
            <a:ext cx="636587" cy="128587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14375" y="5929313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Деревня Собственников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b="1" kern="0" dirty="0">
                <a:solidFill>
                  <a:schemeClr val="hlink"/>
                </a:solidFill>
                <a:latin typeface="+mn-lt"/>
                <a:cs typeface="+mn-cs"/>
              </a:rPr>
              <a:t>   </a:t>
            </a:r>
            <a:endParaRPr lang="ru-RU" sz="3200" b="1" kern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88" y="1500188"/>
          <a:ext cx="8286750" cy="52149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4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6622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Нарицательные имена существительные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Собственные имена</a:t>
                      </a:r>
                    </a:p>
                    <a:p>
                      <a:pPr algn="ctr"/>
                      <a:r>
                        <a:rPr lang="ru-RU" sz="1800" kern="1200" dirty="0" smtClean="0"/>
                        <a:t>существительные</a:t>
                      </a:r>
                      <a:endParaRPr lang="ru-RU" sz="18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831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2875" y="214313"/>
            <a:ext cx="90011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>
              <a:spcBef>
                <a:spcPts val="0"/>
              </a:spcBef>
              <a:defRPr/>
            </a:pP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Дождь, (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Л,л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уна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, камыш, (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В,в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олк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И,и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лья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М,м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уромец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, Байкал, книга, Шарик, «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», человек, Александр, (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Н,н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kern="0" dirty="0" err="1">
                <a:latin typeface="Times New Roman" pitchFamily="18" charset="0"/>
                <a:cs typeface="Times New Roman" pitchFamily="18" charset="0"/>
              </a:rPr>
              <a:t>овый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 год, Рентген, Сидоров, «Бородино», рентген.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14375" y="5929313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Река Олицетворяемая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8715375" cy="50720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u="sng">
                <a:solidFill>
                  <a:srgbClr val="003366"/>
                </a:solidFill>
              </a:rPr>
              <a:t>Найдите «пятое лишнее» </a:t>
            </a:r>
            <a:r>
              <a:rPr lang="ru-RU" altLang="ru-RU" sz="3600" b="1">
                <a:solidFill>
                  <a:srgbClr val="003366"/>
                </a:solidFill>
              </a:rPr>
              <a:t/>
            </a:r>
            <a:br>
              <a:rPr lang="ru-RU" altLang="ru-RU" sz="3600" b="1">
                <a:solidFill>
                  <a:srgbClr val="003366"/>
                </a:solidFill>
              </a:rPr>
            </a:br>
            <a:endParaRPr lang="ru-RU" altLang="ru-RU" sz="3600" b="1">
              <a:solidFill>
                <a:srgbClr val="0066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600" b="1">
                <a:solidFill>
                  <a:srgbClr val="006600"/>
                </a:solidFill>
              </a:rPr>
              <a:t> </a:t>
            </a:r>
          </a:p>
          <a:p>
            <a:pPr eaLnBrk="1" hangingPunct="1"/>
            <a:endParaRPr lang="ru-RU" altLang="ru-RU" sz="3600" b="1">
              <a:solidFill>
                <a:srgbClr val="006600"/>
              </a:solidFill>
            </a:endParaRPr>
          </a:p>
          <a:p>
            <a:pPr eaLnBrk="1" hangingPunct="1"/>
            <a:endParaRPr lang="ru-RU" altLang="ru-RU" sz="3600" b="1">
              <a:solidFill>
                <a:srgbClr val="0066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600" b="1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50" y="2714625"/>
            <a:ext cx="19812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Мастер,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6063" y="2714625"/>
            <a:ext cx="2136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лошадь,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6313" y="2714625"/>
            <a:ext cx="21653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бабочка,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29438" y="2714625"/>
            <a:ext cx="16319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толпа,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8688" y="3286125"/>
            <a:ext cx="29765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сверстница.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7250" y="4286250"/>
            <a:ext cx="22431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Реклама,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00375" y="4286250"/>
            <a:ext cx="15859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кукла,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00563" y="4286250"/>
            <a:ext cx="1962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рябина,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57938" y="4286250"/>
            <a:ext cx="19383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пейзаж,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8688" y="5000625"/>
            <a:ext cx="280511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земляника.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CC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CC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063" y="5929313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Село Родное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313" y="1714500"/>
            <a:ext cx="8715375" cy="47863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>
                <a:solidFill>
                  <a:srgbClr val="003366"/>
                </a:solidFill>
              </a:rPr>
              <a:t>Определите род </a:t>
            </a:r>
            <a:br>
              <a:rPr lang="ru-RU" altLang="ru-RU" sz="4400" b="1">
                <a:solidFill>
                  <a:srgbClr val="003366"/>
                </a:solidFill>
              </a:rPr>
            </a:br>
            <a:r>
              <a:rPr lang="ru-RU" altLang="ru-RU" sz="4400" b="1">
                <a:solidFill>
                  <a:srgbClr val="003366"/>
                </a:solidFill>
              </a:rPr>
              <a:t>имён существительных:</a:t>
            </a:r>
          </a:p>
          <a:p>
            <a:pPr algn="just" eaLnBrk="1" hangingPunct="1"/>
            <a:endParaRPr lang="ru-RU" altLang="ru-RU" sz="4000">
              <a:solidFill>
                <a:schemeClr val="hlink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3600" b="1" i="1">
                <a:solidFill>
                  <a:srgbClr val="006600"/>
                </a:solidFill>
              </a:rPr>
              <a:t>Неряха, адвокат, визажист, злюка, молодчина, работяга, директор.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1500" y="6000750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Хутор Численный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313" y="142875"/>
            <a:ext cx="8715375" cy="6715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u="sng">
                <a:solidFill>
                  <a:srgbClr val="003366"/>
                </a:solidFill>
              </a:rPr>
              <a:t>Определите число данных групп имён существительных</a:t>
            </a:r>
            <a:endParaRPr lang="ru-RU" altLang="ru-RU" sz="1000" b="1" u="sng">
              <a:solidFill>
                <a:srgbClr val="003366"/>
              </a:solidFill>
            </a:endParaRPr>
          </a:p>
          <a:p>
            <a:pPr algn="ctr" eaLnBrk="1" hangingPunct="1"/>
            <a:endParaRPr lang="ru-RU" altLang="ru-RU" sz="1200" b="1" u="sng">
              <a:solidFill>
                <a:schemeClr val="hlink"/>
              </a:solidFill>
            </a:endParaRPr>
          </a:p>
          <a:p>
            <a:pPr eaLnBrk="1" hangingPunct="1"/>
            <a:r>
              <a:rPr lang="ru-RU" altLang="ru-RU" sz="2400" b="1">
                <a:solidFill>
                  <a:srgbClr val="006600"/>
                </a:solidFill>
              </a:rPr>
              <a:t>Молодёжь, студенчество, человечество</a:t>
            </a:r>
          </a:p>
          <a:p>
            <a:pPr algn="just" eaLnBrk="1" hangingPunct="1"/>
            <a:r>
              <a:rPr lang="ru-RU" altLang="ru-RU" sz="2400" b="1">
                <a:solidFill>
                  <a:srgbClr val="006600"/>
                </a:solidFill>
              </a:rPr>
              <a:t>Часы, грабли, брюки</a:t>
            </a:r>
          </a:p>
          <a:p>
            <a:pPr algn="just" eaLnBrk="1" hangingPunct="1"/>
            <a:r>
              <a:rPr lang="ru-RU" altLang="ru-RU" sz="2400" b="1">
                <a:solidFill>
                  <a:srgbClr val="006600"/>
                </a:solidFill>
              </a:rPr>
              <a:t>Шахматы, будни, каникулы</a:t>
            </a:r>
          </a:p>
          <a:p>
            <a:pPr algn="just" eaLnBrk="1" hangingPunct="1"/>
            <a:r>
              <a:rPr lang="ru-RU" altLang="ru-RU" sz="2400" b="1">
                <a:solidFill>
                  <a:srgbClr val="006600"/>
                </a:solidFill>
              </a:rPr>
              <a:t>Молотьба, удивление, косьба</a:t>
            </a:r>
          </a:p>
          <a:p>
            <a:pPr algn="just" eaLnBrk="1" hangingPunct="1"/>
            <a:r>
              <a:rPr lang="ru-RU" altLang="ru-RU" sz="2400" b="1">
                <a:solidFill>
                  <a:srgbClr val="006600"/>
                </a:solidFill>
              </a:rPr>
              <a:t>Карпаты, Афины, Сокольники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63" y="2571750"/>
          <a:ext cx="8143875" cy="428625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07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Существительные, которые имеют форму только единственного числа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Существительные, которые имеют форму только множественного числа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6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063" y="5929313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Усадьба Мастеров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313" y="500063"/>
            <a:ext cx="8715375" cy="62150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200" b="1" u="sng">
                <a:solidFill>
                  <a:srgbClr val="003366"/>
                </a:solidFill>
              </a:rPr>
              <a:t>Образуйте новые слова:</a:t>
            </a:r>
            <a:endParaRPr lang="ru-RU" altLang="ru-RU" sz="3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Футбол (суффиксальный)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Храбрый (суффиксальный)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Погода (приставочный)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Город (приставочный)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Стакан (прис.-суф.)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Служить (прис.-суф.)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Луна, ходить (сложение основ)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Железо, бетон (сложение основ)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143500" y="1428750"/>
            <a:ext cx="571500" cy="158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643438" y="2857500"/>
            <a:ext cx="571500" cy="158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429125" y="3643313"/>
            <a:ext cx="571500" cy="158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000500" y="4357688"/>
            <a:ext cx="571500" cy="158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286250" y="5072063"/>
            <a:ext cx="571500" cy="158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43625" y="5786438"/>
            <a:ext cx="571500" cy="158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500813" y="6500813"/>
            <a:ext cx="571500" cy="158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429250" y="2143125"/>
            <a:ext cx="571500" cy="158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1500" y="5929313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Посёлок Склоняемый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313" y="357188"/>
            <a:ext cx="8715375" cy="65008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u="sng">
                <a:solidFill>
                  <a:srgbClr val="003366"/>
                </a:solidFill>
              </a:rPr>
              <a:t>Определите склонение и заполните таблицу:</a:t>
            </a:r>
          </a:p>
          <a:p>
            <a:pPr algn="just" eaLnBrk="1" hangingPunct="1">
              <a:lnSpc>
                <a:spcPct val="90000"/>
              </a:lnSpc>
            </a:pPr>
            <a:endParaRPr lang="ru-RU" altLang="ru-RU" sz="320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3200">
                <a:solidFill>
                  <a:srgbClr val="006600"/>
                </a:solidFill>
              </a:rPr>
              <a:t>Страна, инженер, собрание, лекция, площадь, земля, завод,печ…, дело, земля, конь, ноч…,село, площад… 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4375" y="3214688"/>
          <a:ext cx="7715250" cy="3643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96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</a:t>
                      </a:r>
                      <a:r>
                        <a:rPr lang="ru-RU" sz="2000" dirty="0" smtClean="0"/>
                        <a:t> склонение</a:t>
                      </a:r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II</a:t>
                      </a:r>
                      <a:r>
                        <a:rPr lang="ru-RU" sz="2000" dirty="0" smtClean="0"/>
                        <a:t> склонение</a:t>
                      </a:r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III</a:t>
                      </a:r>
                      <a:r>
                        <a:rPr lang="ru-RU" sz="2000" dirty="0" smtClean="0"/>
                        <a:t> склонение</a:t>
                      </a:r>
                      <a:endParaRPr lang="ru-RU" sz="20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3646"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Водяные знаки">
  <a:themeElements>
    <a:clrScheme name="Водяные знак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2_Водяные знаки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одяные знак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581</TotalTime>
  <Words>358</Words>
  <Application>Microsoft Office PowerPoint</Application>
  <PresentationFormat>Экран (4:3)</PresentationFormat>
  <Paragraphs>79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Wingdings</vt:lpstr>
      <vt:lpstr>Times New Roman</vt:lpstr>
      <vt:lpstr>Arial Black</vt:lpstr>
      <vt:lpstr>Оформление по умолчанию</vt:lpstr>
      <vt:lpstr>2_Водяные знаки</vt:lpstr>
      <vt:lpstr>Экскурсия по стране  «Имя существительное»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пользователь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стране  «Имя существительное»</dc:title>
  <dc:creator>Марина</dc:creator>
  <cp:lastModifiedBy>Пользователь</cp:lastModifiedBy>
  <cp:revision>58</cp:revision>
  <dcterms:created xsi:type="dcterms:W3CDTF">2009-06-16T17:56:30Z</dcterms:created>
  <dcterms:modified xsi:type="dcterms:W3CDTF">2025-07-04T08:05:10Z</dcterms:modified>
</cp:coreProperties>
</file>