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1" r:id="rId6"/>
    <p:sldId id="272" r:id="rId7"/>
    <p:sldId id="261" r:id="rId8"/>
    <p:sldId id="270" r:id="rId9"/>
    <p:sldId id="258" r:id="rId10"/>
    <p:sldId id="259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45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52AEA-CF8E-46B6-8F03-56D77DA67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DA27-954E-4426-A278-2996210CBB35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8A542-BF71-47D7-9C77-FBFEB640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DBDC8-74FB-4012-9448-77DB43F5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0C9C9-2F32-4E03-A587-C01C6159C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1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0A018-85F1-4E28-895D-5D7F1AF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C28B-A48C-4349-A624-73EF0C86D73F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B6F99-55C5-48E9-B3D7-C6B22FF9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E7D51-9391-47B7-B9F2-B0F5A5B2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B62BE-8359-46FA-94DA-A361D75780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2C862-9230-4174-911B-5D05E8D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B97A-F0EC-41FA-829B-3BAE7A2B3E2F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3C3A3-F11F-4282-9FD6-637EEDCF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A861B-8898-4740-8984-787C4127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697F-67E4-47D1-A6C7-0C10D38F1A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133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9BC00-69D7-4AF3-83FD-D61132B0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45C3-DEEB-4BB1-9F48-7B651A6DF28C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6677BC-2121-419B-849C-14352394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3E454-E8F5-4E24-86E5-9F01CBD8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26DD-A397-4D89-9A75-A2AE71A8AA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80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235B2-7CDB-4D48-B653-BD081E6C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3D07-9C4C-4B7D-B110-F1CD0FBE3E34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51779-B511-4090-8433-2642B62E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A86C5-244E-4049-B957-D079D131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98CDC-0E93-448C-BA9C-6799AA10E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3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26F4A9E-C93C-4B6E-BD3F-203230EB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43DC-81A8-4D03-995F-438CA79F0F2B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1D15F11-335A-46B3-807B-8125848D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18B514-76EB-4325-90CE-F5074872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1E24-BAEF-4FE3-A568-6584546147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81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43ED025-FA81-4396-91DD-876BA039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76A0-7142-416F-B4F7-A47DA1F90ED5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63C1311-914B-4065-9F6F-4E04951B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6036815-740E-4F28-BCDE-BFD2AD8A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01719-D9E1-4619-AD7C-79499827EA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54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2B982DF-D462-4E97-8ADC-A3B79C57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8563-A6AB-4406-A165-A4A8E47737A7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213AF6E-FF5C-4ABC-AE00-608C2631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F574322-11E0-4101-802B-7D9633E3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CDE6-50C7-4026-B233-DD8914787B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31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A9A5BA8-73B7-46ED-B761-6F960AB2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F810-333E-46E5-A204-AE165E71D5A1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1EE0AE4-9EE2-43AB-A245-6888D6A4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19830F2-8559-454D-A98E-FBA8C10B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57D63-3A0A-4487-B1BC-424BE2EBE3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65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4747211-376F-4218-A27D-937EBF38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356E-8525-4339-95E4-5143E5CD0E37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64A1960-A1C2-4DE5-B1D7-B3E55D88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A33AE1E-4E1C-4BA2-B757-919D43EE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87F2-02CA-455D-8444-53430436C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3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57C066-719E-426F-8CF0-C2242A79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6DF9-C5D1-4FB6-8BC5-853C503EFE2D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9E44AD9-1219-49CF-B535-95A0BFDE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7D0E83B-E019-455B-9A2D-356E4043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93B8-B2B8-449A-99DF-4400ED8DC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16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FD35DE6-527A-4A4B-9228-658BF56EFE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BC9F9C0-5E9B-4AFE-BE87-6DE9366C92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04383E-0584-4842-896D-0FCCDE791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FEF5E-2C11-4A0D-A8F5-D06D5C6CCEB5}" type="datetimeFigureOut">
              <a:rPr lang="ru-RU"/>
              <a:pPr>
                <a:defRPr/>
              </a:pPr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FC2DD-AB10-4707-92D7-D4D58090E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DA1FA-F4D8-4BC2-8E1D-10F66B837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E65E4E-70D5-4297-81EC-D935FD777F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80A6F5C3-1050-405B-B7F1-95B9AE27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314825"/>
            <a:ext cx="350043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65022-9C43-4D46-B63C-C097255CE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857250"/>
            <a:ext cx="8029575" cy="3357563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Обозначение мягкости согласных с помощью мягкого знака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DCB8D856-6D0D-4355-ADC5-0CDF8780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Спишите, раскрывая скобки и обозначая орфограмму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391CF710-5047-49E2-8962-44254E93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50879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000" u="sng">
                <a:solidFill>
                  <a:srgbClr val="0070C0"/>
                </a:solidFill>
              </a:rPr>
              <a:t>Образец: </a:t>
            </a:r>
            <a:r>
              <a:rPr lang="ru-RU" altLang="ru-RU" sz="4000">
                <a:solidFill>
                  <a:srgbClr val="0070C0"/>
                </a:solidFill>
              </a:rPr>
              <a:t>в пис</a:t>
            </a:r>
            <a:r>
              <a:rPr lang="ru-RU" altLang="ru-RU" sz="4000" u="sng">
                <a:solidFill>
                  <a:srgbClr val="0070C0"/>
                </a:solidFill>
              </a:rPr>
              <a:t>ь</a:t>
            </a:r>
            <a:r>
              <a:rPr lang="ru-RU" altLang="ru-RU" sz="4000">
                <a:solidFill>
                  <a:srgbClr val="0070C0"/>
                </a:solidFill>
              </a:rPr>
              <a:t>ме – пис</a:t>
            </a:r>
            <a:r>
              <a:rPr lang="ru-RU" altLang="ru-RU" sz="4000" u="sng">
                <a:solidFill>
                  <a:srgbClr val="0070C0"/>
                </a:solidFill>
              </a:rPr>
              <a:t>ь</a:t>
            </a:r>
            <a:r>
              <a:rPr lang="ru-RU" altLang="ru-RU" sz="4000">
                <a:solidFill>
                  <a:srgbClr val="0070C0"/>
                </a:solidFill>
              </a:rPr>
              <a:t>мо, залез</a:t>
            </a:r>
            <a:r>
              <a:rPr lang="ru-RU" altLang="ru-RU" sz="4000" u="sng">
                <a:solidFill>
                  <a:srgbClr val="0070C0"/>
                </a:solidFill>
              </a:rPr>
              <a:t>ь</a:t>
            </a:r>
            <a:r>
              <a:rPr lang="ru-RU" altLang="ru-RU" sz="4000">
                <a:solidFill>
                  <a:srgbClr val="0070C0"/>
                </a:solidFill>
              </a:rPr>
              <a:t>те – залез</a:t>
            </a:r>
            <a:r>
              <a:rPr lang="ru-RU" altLang="ru-RU" sz="4000" u="sng">
                <a:solidFill>
                  <a:srgbClr val="0070C0"/>
                </a:solidFill>
              </a:rPr>
              <a:t>ь</a:t>
            </a:r>
            <a:r>
              <a:rPr lang="ru-RU" altLang="ru-RU" sz="4000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400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400"/>
              <a:t>  Гвоз(?)дик, мос(?)тик, кин(?)те, постав(?)те, бан(?)тик, вен(?)чик, мощ(?)ный, брус(?)ника, воз(?)мите, свис(?)тни.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>
            <a:extLst>
              <a:ext uri="{FF2B5EF4-FFF2-40B4-BE49-F238E27FC236}">
                <a16:creationId xmlns:a16="http://schemas.microsoft.com/office/drawing/2014/main" id="{24E30499-6CD5-4EFC-9F8E-E345548C1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6600">
                <a:solidFill>
                  <a:srgbClr val="002060"/>
                </a:solidFill>
              </a:rPr>
              <a:t>§ 60.  Упр. 297.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6600">
                <a:solidFill>
                  <a:srgbClr val="002060"/>
                </a:solidFill>
              </a:rPr>
              <a:t>Заполнить таблицу до конца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30BAAD-654A-43E1-B693-91E3B083AE13}"/>
              </a:ext>
            </a:extLst>
          </p:cNvPr>
          <p:cNvSpPr/>
          <p:nvPr/>
        </p:nvSpPr>
        <p:spPr>
          <a:xfrm>
            <a:off x="571472" y="21429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ДОМАШНЕЕ ЗАДАНИЕ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82BFE-A0B3-4082-BE5C-0CF24C62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стихотворение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092E4DE0-28CA-4E37-B2FE-B59B2B776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Без ключа, ты мне поверь,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Не откроешь эту   _________.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4000"/>
              <a:t>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altLang="ru-RU" sz="4000" b="1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В лесу мне видеть довелось,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Как грыз кору могучий ______.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18673884-326E-4B34-9BB8-BDADC17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785813"/>
            <a:ext cx="17145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1FBB399A-8EB4-4005-9534-298603CD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86313"/>
            <a:ext cx="2130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6D00B8-DCE7-45FA-AA16-CD14E6E0DB63}"/>
              </a:ext>
            </a:extLst>
          </p:cNvPr>
          <p:cNvSpPr/>
          <p:nvPr/>
        </p:nvSpPr>
        <p:spPr>
          <a:xfrm>
            <a:off x="3786182" y="1785926"/>
            <a:ext cx="278608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ДВЕРЬ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FBAC14-0C87-4B99-A73C-F8879B123242}"/>
              </a:ext>
            </a:extLst>
          </p:cNvPr>
          <p:cNvSpPr/>
          <p:nvPr/>
        </p:nvSpPr>
        <p:spPr>
          <a:xfrm>
            <a:off x="5000628" y="5715016"/>
            <a:ext cx="200026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EB864555-C2F9-4B1E-96B0-C6C6EBEE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00625"/>
            <a:ext cx="2357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58705-5FE1-4875-B578-7302590C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стихотворение</a:t>
            </a:r>
          </a:p>
        </p:txBody>
      </p:sp>
      <p:sp>
        <p:nvSpPr>
          <p:cNvPr id="4100" name="Содержимое 2">
            <a:extLst>
              <a:ext uri="{FF2B5EF4-FFF2-40B4-BE49-F238E27FC236}">
                <a16:creationId xmlns:a16="http://schemas.microsoft.com/office/drawing/2014/main" id="{711D0919-197C-4407-8D73-AE9E92A24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Не робей, но берегись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В том лесу, где бродит _______.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4000"/>
          </a:p>
          <a:p>
            <a:pPr>
              <a:buFont typeface="Arial" panose="020B0604020202020204" pitchFamily="34" charset="0"/>
              <a:buNone/>
            </a:pPr>
            <a:endParaRPr lang="ru-RU" altLang="ru-RU" sz="4000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От зубастых щук таясь,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4000" b="1">
                <a:solidFill>
                  <a:srgbClr val="006600"/>
                </a:solidFill>
              </a:rPr>
              <a:t>Стороной проплыл _________.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altLang="ru-RU" sz="4000" b="1">
              <a:solidFill>
                <a:srgbClr val="0066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FDCA3D-F685-4528-91C6-88EFF2C9746D}"/>
              </a:ext>
            </a:extLst>
          </p:cNvPr>
          <p:cNvSpPr/>
          <p:nvPr/>
        </p:nvSpPr>
        <p:spPr>
          <a:xfrm>
            <a:off x="5000628" y="1857364"/>
            <a:ext cx="214313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РЫСЬ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ADA239-FAED-452E-833A-47BD06A6ABFC}"/>
              </a:ext>
            </a:extLst>
          </p:cNvPr>
          <p:cNvSpPr/>
          <p:nvPr/>
        </p:nvSpPr>
        <p:spPr>
          <a:xfrm>
            <a:off x="4429124" y="5500702"/>
            <a:ext cx="235745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КАРАСЬ</a:t>
            </a:r>
          </a:p>
        </p:txBody>
      </p:sp>
      <p:pic>
        <p:nvPicPr>
          <p:cNvPr id="4103" name="Picture 2">
            <a:extLst>
              <a:ext uri="{FF2B5EF4-FFF2-40B4-BE49-F238E27FC236}">
                <a16:creationId xmlns:a16="http://schemas.microsoft.com/office/drawing/2014/main" id="{F6DD1B66-2AD5-4612-8916-E4F47074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17145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6534FD7A-2F55-4850-8291-0581FFF8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запишите слова по парам и определите, чем различаются эти слова. Различия укажите в скобках.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BE12D71F-B1D5-4C8D-B8F9-BEF3D838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57375"/>
            <a:ext cx="8229600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/>
              <a:t>Образец: </a:t>
            </a:r>
            <a:r>
              <a:rPr lang="ru-RU" altLang="ru-RU" i="1"/>
              <a:t>быт – быть [ т ] – [т</a:t>
            </a:r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altLang="ru-RU" i="1"/>
              <a:t>]</a:t>
            </a:r>
            <a:endParaRPr lang="en-US" altLang="ru-RU" i="1"/>
          </a:p>
          <a:p>
            <a:pPr>
              <a:buFont typeface="Arial" panose="020B0604020202020204" pitchFamily="34" charset="0"/>
              <a:buNone/>
            </a:pPr>
            <a:endParaRPr lang="ru-RU" altLang="ru-RU" b="1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b="1"/>
              <a:t>Угол – </a:t>
            </a:r>
            <a:endParaRPr lang="ru-RU" altLang="ru-RU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b="1"/>
              <a:t>Кон – </a:t>
            </a:r>
            <a:endParaRPr lang="ru-RU" altLang="ru-RU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b="1"/>
              <a:t>Галка – </a:t>
            </a:r>
            <a:endParaRPr lang="ru-RU" altLang="ru-RU"/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b="1"/>
              <a:t>Банка – 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6A5BA0-0845-4C15-8DEE-5017697C4C9E}"/>
              </a:ext>
            </a:extLst>
          </p:cNvPr>
          <p:cNvSpPr/>
          <p:nvPr/>
        </p:nvSpPr>
        <p:spPr>
          <a:xfrm>
            <a:off x="1714500" y="3143250"/>
            <a:ext cx="300037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 [ л ] – [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773FC4-654C-4449-834C-54D3209FBD22}"/>
              </a:ext>
            </a:extLst>
          </p:cNvPr>
          <p:cNvSpPr/>
          <p:nvPr/>
        </p:nvSpPr>
        <p:spPr>
          <a:xfrm>
            <a:off x="1643063" y="4000500"/>
            <a:ext cx="30003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конь [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] – [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49757E-E7CD-4E71-BA82-F781BD82214B}"/>
              </a:ext>
            </a:extLst>
          </p:cNvPr>
          <p:cNvSpPr/>
          <p:nvPr/>
        </p:nvSpPr>
        <p:spPr>
          <a:xfrm>
            <a:off x="1928813" y="4786313"/>
            <a:ext cx="3143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галька [ л ] - [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9505EE-0B74-4A24-A0E7-3B8B277FCCBE}"/>
              </a:ext>
            </a:extLst>
          </p:cNvPr>
          <p:cNvSpPr/>
          <p:nvPr/>
        </p:nvSpPr>
        <p:spPr>
          <a:xfrm>
            <a:off x="2071688" y="5643563"/>
            <a:ext cx="32861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банька [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] – [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0883A3-592B-40C7-92FA-58D8FB6003F2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1214438"/>
          <a:ext cx="8858250" cy="4149725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ПИШЕТСЯ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НЕ ПИШЕТСЯ</a:t>
                      </a: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конце слова: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Для смягчения буквы  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буквосочетаниях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ЧК, ЧН, ЧТ, НЧ, ЩН, РЩ, НЩ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Уголь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Банька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Галька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EF296A-EF34-4420-AB39-3EAD07884425}"/>
              </a:ext>
            </a:extLst>
          </p:cNvPr>
          <p:cNvSpPr/>
          <p:nvPr/>
        </p:nvSpPr>
        <p:spPr>
          <a:xfrm rot="18960098">
            <a:off x="7435147" y="2346759"/>
            <a:ext cx="1801262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ЗАПОМНИ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342E26F-F88B-4812-AB0E-EB4D1B237A9A}"/>
              </a:ext>
            </a:extLst>
          </p:cNvPr>
          <p:cNvSpPr txBox="1">
            <a:spLocks/>
          </p:cNvSpPr>
          <p:nvPr/>
        </p:nvSpPr>
        <p:spPr bwMode="auto">
          <a:xfrm>
            <a:off x="500063" y="285750"/>
            <a:ext cx="80295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Обозначение мягкости согласных с помощью мягкого знака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36398-2C85-4229-8864-ED08ACD3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C869783E-0C38-4ABD-AA2E-2AB3B6EE4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5755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altLang="ru-RU" b="1"/>
              <a:t>Лев – </a:t>
            </a:r>
            <a:endParaRPr lang="ru-RU" altLang="ru-RU"/>
          </a:p>
          <a:p>
            <a:pPr>
              <a:lnSpc>
                <a:spcPct val="200000"/>
              </a:lnSpc>
            </a:pPr>
            <a:r>
              <a:rPr lang="ru-RU" altLang="ru-RU" b="1"/>
              <a:t>Люк –</a:t>
            </a:r>
            <a:endParaRPr lang="ru-RU" altLang="ru-RU"/>
          </a:p>
          <a:p>
            <a:pPr>
              <a:lnSpc>
                <a:spcPct val="200000"/>
              </a:lnSpc>
            </a:pPr>
            <a:r>
              <a:rPr lang="ru-RU" altLang="ru-RU" b="1"/>
              <a:t>Мяч –</a:t>
            </a:r>
            <a:endParaRPr lang="ru-RU" altLang="ru-RU"/>
          </a:p>
          <a:p>
            <a:pPr>
              <a:lnSpc>
                <a:spcPct val="200000"/>
              </a:lnSpc>
            </a:pPr>
            <a:r>
              <a:rPr lang="ru-RU" altLang="ru-RU" b="1"/>
              <a:t>Осёл –</a:t>
            </a:r>
            <a:endParaRPr lang="ru-RU" altLang="ru-RU"/>
          </a:p>
          <a:p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B7BD3A-B3B9-4672-9750-1642DAFC9193}"/>
              </a:ext>
            </a:extLst>
          </p:cNvPr>
          <p:cNvSpPr/>
          <p:nvPr/>
        </p:nvSpPr>
        <p:spPr>
          <a:xfrm>
            <a:off x="1928813" y="1857375"/>
            <a:ext cx="11430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[л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1725A8-8931-4E2B-A692-2692321BC9EF}"/>
              </a:ext>
            </a:extLst>
          </p:cNvPr>
          <p:cNvSpPr/>
          <p:nvPr/>
        </p:nvSpPr>
        <p:spPr>
          <a:xfrm>
            <a:off x="1928813" y="2928938"/>
            <a:ext cx="11430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[л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E0B574-6E2D-451C-AB7C-16FFE3088D17}"/>
              </a:ext>
            </a:extLst>
          </p:cNvPr>
          <p:cNvSpPr/>
          <p:nvPr/>
        </p:nvSpPr>
        <p:spPr>
          <a:xfrm>
            <a:off x="1928813" y="4143375"/>
            <a:ext cx="11430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[м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D98AED-D2AA-4F43-A411-B9A840F0A00E}"/>
              </a:ext>
            </a:extLst>
          </p:cNvPr>
          <p:cNvSpPr/>
          <p:nvPr/>
        </p:nvSpPr>
        <p:spPr>
          <a:xfrm>
            <a:off x="1928813" y="5072063"/>
            <a:ext cx="11430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[с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pic>
        <p:nvPicPr>
          <p:cNvPr id="7176" name="Picture 2">
            <a:extLst>
              <a:ext uri="{FF2B5EF4-FFF2-40B4-BE49-F238E27FC236}">
                <a16:creationId xmlns:a16="http://schemas.microsoft.com/office/drawing/2014/main" id="{F1FD0C86-05F8-46EC-B814-68E9B567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71688"/>
            <a:ext cx="26384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>
            <a:extLst>
              <a:ext uri="{FF2B5EF4-FFF2-40B4-BE49-F238E27FC236}">
                <a16:creationId xmlns:a16="http://schemas.microsoft.com/office/drawing/2014/main" id="{AEC4832C-6872-4933-B59C-C2B6C6D8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1071563"/>
            <a:ext cx="5113338" cy="55054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– до</a:t>
            </a:r>
            <a:r>
              <a:rPr lang="ru-RU" sz="4400" b="1" u="sng" dirty="0">
                <a:solidFill>
                  <a:srgbClr val="C00000"/>
                </a:solidFill>
              </a:rPr>
              <a:t>чк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– подсве</a:t>
            </a:r>
            <a:r>
              <a:rPr lang="ru-RU" sz="4400" b="1" u="sng" dirty="0">
                <a:solidFill>
                  <a:srgbClr val="C00000"/>
                </a:solidFill>
              </a:rPr>
              <a:t>чн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ик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НЧ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– тушка</a:t>
            </a:r>
            <a:r>
              <a:rPr lang="ru-RU" sz="4400" b="1" u="sng" dirty="0">
                <a:solidFill>
                  <a:srgbClr val="C00000"/>
                </a:solidFill>
              </a:rPr>
              <a:t>нч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ик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4400" b="1" u="sng" dirty="0">
                <a:solidFill>
                  <a:srgbClr val="C00000"/>
                </a:solidFill>
              </a:rPr>
              <a:t>чт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ение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НЩ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– каме</a:t>
            </a:r>
            <a:r>
              <a:rPr lang="ru-RU" sz="4400" b="1" u="sng" dirty="0">
                <a:solidFill>
                  <a:srgbClr val="C00000"/>
                </a:solidFill>
              </a:rPr>
              <a:t>нщ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ик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РЩ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– убо</a:t>
            </a:r>
            <a:r>
              <a:rPr lang="ru-RU" sz="4400" b="1" u="sng" dirty="0">
                <a:solidFill>
                  <a:srgbClr val="C00000"/>
                </a:solidFill>
              </a:rPr>
              <a:t>рщ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ица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ЩН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 - мо</a:t>
            </a:r>
            <a:r>
              <a:rPr lang="ru-RU" sz="4400" b="1" u="sng" dirty="0">
                <a:solidFill>
                  <a:srgbClr val="C00000"/>
                </a:solidFill>
              </a:rPr>
              <a:t>щн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ость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6A9E03C-F007-4D7A-A9B6-06A8669D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C0A414-1C9A-4E1F-A2F7-F65459DE0B9A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1214438"/>
          <a:ext cx="8858250" cy="5211762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ПИШЕТСЯ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НЕ ПИШЕТСЯ</a:t>
                      </a: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конце слова: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Для смягчения буквы  Л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буквосочетаниях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ЧК, ЧН, ЧТ, НЧ, ЩН, РЩ, НЩ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Угол</a:t>
                      </a:r>
                      <a:r>
                        <a:rPr kumimoji="0" lang="ru-RU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Кон</a:t>
                      </a:r>
                      <a:r>
                        <a:rPr kumimoji="0" lang="ru-RU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</a:t>
                      </a:r>
                      <a:r>
                        <a:rPr kumimoji="0" lang="ru-RU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</a:t>
                      </a:r>
                      <a:r>
                        <a:rPr kumimoji="0" lang="ru-RU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До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чк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а </a:t>
                      </a:r>
                    </a:p>
                    <a:p>
                      <a:pPr eaLnBrk="1" hangingPunct="1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Подсве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чн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ик </a:t>
                      </a:r>
                    </a:p>
                    <a:p>
                      <a:pPr eaLnBrk="1" hangingPunct="1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Тушка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нч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ик </a:t>
                      </a:r>
                    </a:p>
                    <a:p>
                      <a:pPr eaLnBrk="1" hangingPunct="1"/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Чт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ение   </a:t>
                      </a:r>
                    </a:p>
                    <a:p>
                      <a:pPr eaLnBrk="1" hangingPunct="1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Каме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нщ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ик </a:t>
                      </a:r>
                    </a:p>
                    <a:p>
                      <a:pPr eaLnBrk="1" hangingPunct="1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Убо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рщ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ица </a:t>
                      </a:r>
                    </a:p>
                    <a:p>
                      <a:pPr eaLnBrk="1" hangingPunct="1"/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Мо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</a:rPr>
                        <a:t>щн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Мостик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Гвозди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98382F-1CCD-45A0-AFBF-6F8D8F97F2C6}"/>
              </a:ext>
            </a:extLst>
          </p:cNvPr>
          <p:cNvSpPr/>
          <p:nvPr/>
        </p:nvSpPr>
        <p:spPr>
          <a:xfrm rot="18960098">
            <a:off x="7435147" y="2346759"/>
            <a:ext cx="1801262" cy="4616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ЗАПОМНИ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BC6E188-50B1-4E04-9677-B9A4EBD9734A}"/>
              </a:ext>
            </a:extLst>
          </p:cNvPr>
          <p:cNvSpPr txBox="1">
            <a:spLocks/>
          </p:cNvSpPr>
          <p:nvPr/>
        </p:nvSpPr>
        <p:spPr bwMode="auto">
          <a:xfrm>
            <a:off x="500063" y="285750"/>
            <a:ext cx="80295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Обозначение мягкости согласных с помощью мягкого знака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DD568EE-8685-44D1-98AC-02268EB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Найдите в словах изученную орфограмму. Произведите орографический разбор по образцу.</a:t>
            </a:r>
            <a:r>
              <a:rPr lang="ru-RU" altLang="ru-RU" sz="40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A864B30-4301-4982-9514-324B4125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438" y="1989138"/>
            <a:ext cx="3382962" cy="4608512"/>
          </a:xfrm>
        </p:spPr>
        <p:txBody>
          <a:bodyPr/>
          <a:lstStyle/>
          <a:p>
            <a:pPr eaLnBrk="1" hangingPunct="1"/>
            <a:r>
              <a:rPr lang="ru-RU" altLang="ru-RU"/>
              <a:t>Сельдь </a:t>
            </a:r>
          </a:p>
          <a:p>
            <a:pPr eaLnBrk="1" hangingPunct="1"/>
            <a:r>
              <a:rPr lang="ru-RU" altLang="ru-RU"/>
              <a:t>Встаньте</a:t>
            </a:r>
          </a:p>
          <a:p>
            <a:pPr eaLnBrk="1" hangingPunct="1"/>
            <a:r>
              <a:rPr lang="ru-RU" altLang="ru-RU"/>
              <a:t>О косьбе</a:t>
            </a:r>
          </a:p>
          <a:p>
            <a:pPr eaLnBrk="1" hangingPunct="1"/>
            <a:r>
              <a:rPr lang="ru-RU" altLang="ru-RU"/>
              <a:t>Кузьмич</a:t>
            </a:r>
          </a:p>
          <a:p>
            <a:pPr eaLnBrk="1" hangingPunct="1"/>
            <a:r>
              <a:rPr lang="ru-RU" altLang="ru-RU"/>
              <a:t>Вести</a:t>
            </a:r>
          </a:p>
          <a:p>
            <a:pPr eaLnBrk="1" hangingPunct="1"/>
            <a:r>
              <a:rPr lang="ru-RU" altLang="ru-RU"/>
              <a:t>Грустить</a:t>
            </a:r>
          </a:p>
          <a:p>
            <a:pPr eaLnBrk="1" hangingPunct="1"/>
            <a:r>
              <a:rPr lang="ru-RU" altLang="ru-RU"/>
              <a:t>Вскользь </a:t>
            </a:r>
          </a:p>
          <a:p>
            <a:pPr eaLnBrk="1" hangingPunct="1"/>
            <a:r>
              <a:rPr lang="ru-RU" altLang="ru-RU"/>
              <a:t>Плесень </a:t>
            </a:r>
          </a:p>
          <a:p>
            <a:pPr eaLnBrk="1" hangingPunct="1"/>
            <a:endParaRPr lang="ru-RU" alt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AD44A0F-08C6-4295-8F15-97E28A01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1816">
            <a:off x="1147763" y="2433638"/>
            <a:ext cx="5889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CD8047FA-3029-42F6-AFCC-5E874C9B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952">
            <a:off x="7861300" y="47180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354C0147-7A37-41E0-ADAA-89BF3F1C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952">
            <a:off x="1649413" y="5649913"/>
            <a:ext cx="6937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>
            <a:extLst>
              <a:ext uri="{FF2B5EF4-FFF2-40B4-BE49-F238E27FC236}">
                <a16:creationId xmlns:a16="http://schemas.microsoft.com/office/drawing/2014/main" id="{2B803B46-A16A-4357-9F0D-F656EBD2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7684">
            <a:off x="5843588" y="5661025"/>
            <a:ext cx="7540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>
            <a:extLst>
              <a:ext uri="{FF2B5EF4-FFF2-40B4-BE49-F238E27FC236}">
                <a16:creationId xmlns:a16="http://schemas.microsoft.com/office/drawing/2014/main" id="{B7520E4F-FFD7-4601-B7C4-69188E07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459">
            <a:off x="5961063" y="324643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C4C0D73-2135-4EF7-A0DA-0A6BF62AA401}"/>
              </a:ext>
            </a:extLst>
          </p:cNvPr>
          <p:cNvSpPr txBox="1">
            <a:spLocks/>
          </p:cNvSpPr>
          <p:nvPr/>
        </p:nvSpPr>
        <p:spPr bwMode="auto">
          <a:xfrm>
            <a:off x="500063" y="12858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Образец: </a:t>
            </a: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ден</a:t>
            </a:r>
            <a:r>
              <a:rPr lang="ru-RU" sz="4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ь</a:t>
            </a: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ги, ветв</a:t>
            </a:r>
            <a:r>
              <a:rPr lang="ru-RU" sz="4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ь</a:t>
            </a: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боле</a:t>
            </a:r>
            <a:r>
              <a:rPr lang="ru-RU" sz="4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ль</a:t>
            </a:r>
            <a:r>
              <a:rPr lang="ru-RU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щик  </a:t>
            </a:r>
          </a:p>
        </p:txBody>
      </p:sp>
      <p:pic>
        <p:nvPicPr>
          <p:cNvPr id="10250" name="Picture 5">
            <a:extLst>
              <a:ext uri="{FF2B5EF4-FFF2-40B4-BE49-F238E27FC236}">
                <a16:creationId xmlns:a16="http://schemas.microsoft.com/office/drawing/2014/main" id="{717E9E80-28E4-4741-9209-55A1E23A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459">
            <a:off x="7818438" y="196056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>
            <a:extLst>
              <a:ext uri="{FF2B5EF4-FFF2-40B4-BE49-F238E27FC236}">
                <a16:creationId xmlns:a16="http://schemas.microsoft.com/office/drawing/2014/main" id="{AAA2713A-A93D-4ABA-A264-A3DD57F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459">
            <a:off x="246063" y="424656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369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Обозначение мягкости согласных с помощью мягкого знака</vt:lpstr>
      <vt:lpstr>Закончите стихотворение</vt:lpstr>
      <vt:lpstr>Закончите стихотворение</vt:lpstr>
      <vt:lpstr>Задание: запишите слова по парам и определите, чем различаются эти слова. Различия укажите в скобках. </vt:lpstr>
      <vt:lpstr>Презентация PowerPoint</vt:lpstr>
      <vt:lpstr>Обратите внимание</vt:lpstr>
      <vt:lpstr>Запомни!</vt:lpstr>
      <vt:lpstr>Презентация PowerPoint</vt:lpstr>
      <vt:lpstr>Найдите в словах изученную орфограмму. Произведите орографический разбор по образцу. </vt:lpstr>
      <vt:lpstr>Спишите, раскрывая скобки и обозначая орфограмму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Иван О</cp:lastModifiedBy>
  <cp:revision>44</cp:revision>
  <dcterms:modified xsi:type="dcterms:W3CDTF">2025-07-06T13:03:06Z</dcterms:modified>
</cp:coreProperties>
</file>