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4" r:id="rId5"/>
    <p:sldId id="263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663300"/>
    <a:srgbClr val="660033"/>
    <a:srgbClr val="996633"/>
    <a:srgbClr val="99CC00"/>
    <a:srgbClr val="009900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4AC87A9-DA97-437A-AC0A-999D0312245E}" type="datetimeFigureOut">
              <a:rPr lang="ru-RU"/>
              <a:pPr>
                <a:defRPr/>
              </a:pPr>
              <a:t>04.07.2025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4CA875-8DB3-4725-947D-3BE34368355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BA9BA-76FF-45C4-97E9-75699C97140E}" type="datetimeFigureOut">
              <a:rPr lang="ru-RU"/>
              <a:pPr>
                <a:defRPr/>
              </a:pPr>
              <a:t>04.07.2025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3AF65-F46B-4FDE-A08C-B8F031F212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912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A1956-8F10-42B4-B53F-A31AE2625712}" type="datetimeFigureOut">
              <a:rPr lang="ru-RU"/>
              <a:pPr>
                <a:defRPr/>
              </a:pPr>
              <a:t>04.07.2025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0FCBB-9E2D-4005-8516-56554118A7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955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83D71-105D-4BB3-9509-9119CA937C7E}" type="datetimeFigureOut">
              <a:rPr lang="ru-RU"/>
              <a:pPr>
                <a:defRPr/>
              </a:pPr>
              <a:t>04.07.2025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FDE9F-9A36-4920-AAB2-AE810AAED6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882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0B34E-2421-444F-A522-6DF4CC86B820}" type="datetimeFigureOut">
              <a:rPr lang="ru-RU"/>
              <a:pPr>
                <a:defRPr/>
              </a:pPr>
              <a:t>04.07.2025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FC500-1AE1-4D26-A062-4475FECE72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781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C9433-7AF0-4283-981B-888532997E54}" type="datetimeFigureOut">
              <a:rPr lang="ru-RU"/>
              <a:pPr>
                <a:defRPr/>
              </a:pPr>
              <a:t>04.07.2025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EEF14-2322-4F52-9AA6-3850EB50A2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990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82E5F-2C0F-4527-B18E-1ED64740DBE2}" type="datetimeFigureOut">
              <a:rPr lang="ru-RU"/>
              <a:pPr>
                <a:defRPr/>
              </a:pPr>
              <a:t>04.07.2025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49922-8D19-4C1F-A23E-D2EBBCD65D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337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C5D03-B3E4-414E-8338-240AC3E1D7CE}" type="datetimeFigureOut">
              <a:rPr lang="ru-RU"/>
              <a:pPr>
                <a:defRPr/>
              </a:pPr>
              <a:t>04.07.2025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4F294-587F-4E78-AE84-CD70CA7DA8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921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5A363-F6D9-4D33-88C6-32D10D1690A6}" type="datetimeFigureOut">
              <a:rPr lang="ru-RU"/>
              <a:pPr>
                <a:defRPr/>
              </a:pPr>
              <a:t>04.07.2025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C5858-6C98-491F-9351-81C29E9AF8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566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CBF1D-D4DD-4A42-9DFB-705FC3AF473F}" type="datetimeFigureOut">
              <a:rPr lang="ru-RU"/>
              <a:pPr>
                <a:defRPr/>
              </a:pPr>
              <a:t>04.07.2025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6DED2-DBD7-4F29-A027-7FEDE6D128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3858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90CF7-0AB6-4D98-B1EC-F83688C4C237}" type="datetimeFigureOut">
              <a:rPr lang="ru-RU"/>
              <a:pPr>
                <a:defRPr/>
              </a:pPr>
              <a:t>04.07.2025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593A0-197F-408A-8036-8A0FED2A88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99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43748-0FA9-4E2A-B515-FFC870F5033D}" type="datetimeFigureOut">
              <a:rPr lang="ru-RU"/>
              <a:pPr>
                <a:defRPr/>
              </a:pPr>
              <a:t>04.07.2025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72FB9-12C6-4545-989F-BA3763C259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584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609FAE-17EB-4AC2-A411-5D1CB36B3850}" type="datetimeFigureOut">
              <a:rPr lang="ru-RU"/>
              <a:pPr>
                <a:defRPr/>
              </a:pPr>
              <a:t>04.07.2025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AA584BC-4320-454E-BE5D-1B8F32E37AE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38" y="1428750"/>
            <a:ext cx="7772400" cy="357187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Правописание безударных падежных окончаний имен существительных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357188" y="1285875"/>
            <a:ext cx="8643937" cy="5357813"/>
          </a:xfrm>
        </p:spPr>
        <p:txBody>
          <a:bodyPr/>
          <a:lstStyle/>
          <a:p>
            <a:r>
              <a:rPr lang="ru-RU" altLang="ru-RU" sz="3600" b="1" i="1" smtClean="0">
                <a:solidFill>
                  <a:srgbClr val="006600"/>
                </a:solidFill>
              </a:rPr>
              <a:t>В русском языке … падежей</a:t>
            </a:r>
            <a:endParaRPr lang="ru-RU" altLang="ru-RU" sz="3600" b="1" smtClean="0">
              <a:solidFill>
                <a:srgbClr val="006600"/>
              </a:solidFill>
            </a:endParaRPr>
          </a:p>
          <a:p>
            <a:r>
              <a:rPr lang="ru-RU" altLang="ru-RU" sz="3600" b="1" i="1" smtClean="0">
                <a:solidFill>
                  <a:srgbClr val="006600"/>
                </a:solidFill>
              </a:rPr>
              <a:t>Изменение слова по падежам называется </a:t>
            </a:r>
            <a:r>
              <a:rPr lang="ru-RU" altLang="ru-RU" sz="3600" smtClean="0">
                <a:solidFill>
                  <a:srgbClr val="006600"/>
                </a:solidFill>
              </a:rPr>
              <a:t>…………………….</a:t>
            </a:r>
          </a:p>
          <a:p>
            <a:r>
              <a:rPr lang="ru-RU" altLang="ru-RU" sz="3600" b="1" i="1" smtClean="0">
                <a:solidFill>
                  <a:srgbClr val="006600"/>
                </a:solidFill>
              </a:rPr>
              <a:t>При склонении в слове изменяется обычно только </a:t>
            </a:r>
            <a:r>
              <a:rPr lang="ru-RU" altLang="ru-RU" sz="3600" smtClean="0">
                <a:solidFill>
                  <a:srgbClr val="006600"/>
                </a:solidFill>
              </a:rPr>
              <a:t>…………………….</a:t>
            </a:r>
          </a:p>
          <a:p>
            <a:r>
              <a:rPr lang="ru-RU" altLang="ru-RU" sz="3600" b="1" i="1" smtClean="0">
                <a:solidFill>
                  <a:srgbClr val="006600"/>
                </a:solidFill>
              </a:rPr>
              <a:t>При склонении слова изменяется        его </a:t>
            </a:r>
            <a:r>
              <a:rPr lang="ru-RU" altLang="ru-RU" sz="3600" smtClean="0">
                <a:solidFill>
                  <a:srgbClr val="006600"/>
                </a:solidFill>
              </a:rPr>
              <a:t>………………………….…..</a:t>
            </a:r>
            <a:r>
              <a:rPr lang="ru-RU" altLang="ru-RU" sz="3600" b="1" i="1" smtClean="0">
                <a:solidFill>
                  <a:srgbClr val="006600"/>
                </a:solidFill>
              </a:rPr>
              <a:t>  значение</a:t>
            </a:r>
            <a:endParaRPr lang="ru-RU" altLang="ru-RU" sz="3600" b="1" smtClean="0">
              <a:solidFill>
                <a:srgbClr val="006600"/>
              </a:solidFill>
            </a:endParaRPr>
          </a:p>
          <a:p>
            <a:r>
              <a:rPr lang="ru-RU" altLang="ru-RU" sz="3600" b="1" i="1" smtClean="0">
                <a:solidFill>
                  <a:srgbClr val="006600"/>
                </a:solidFill>
              </a:rPr>
              <a:t>В русском языке … типа склонения</a:t>
            </a:r>
            <a:endParaRPr lang="ru-RU" altLang="ru-RU" sz="3600" b="1" smtClean="0">
              <a:solidFill>
                <a:srgbClr val="0066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3600" smtClean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00496" y="1071546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5357826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500306"/>
            <a:ext cx="348204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склонением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3714752"/>
            <a:ext cx="314861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окончание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5000636"/>
            <a:ext cx="415806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грамматическое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Documents and Settings\Вика\Рабочий стол\учени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3400425"/>
            <a:ext cx="57626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5572125" y="928688"/>
            <a:ext cx="3429000" cy="2643187"/>
          </a:xfrm>
          <a:prstGeom prst="wedgeEllipseCallout">
            <a:avLst>
              <a:gd name="adj1" fmla="val -38611"/>
              <a:gd name="adj2" fmla="val 61265"/>
            </a:avLst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i="1" dirty="0">
                <a:solidFill>
                  <a:schemeClr val="tx1"/>
                </a:solidFill>
              </a:rPr>
              <a:t>- А в моей тетрадк</a:t>
            </a:r>
            <a:r>
              <a:rPr lang="ru-RU" sz="2800" b="1" i="1" u="sng" dirty="0">
                <a:solidFill>
                  <a:srgbClr val="C00000"/>
                </a:solidFill>
              </a:rPr>
              <a:t>е</a:t>
            </a:r>
            <a:r>
              <a:rPr lang="ru-RU" sz="2800" i="1" dirty="0">
                <a:solidFill>
                  <a:schemeClr val="tx1"/>
                </a:solidFill>
              </a:rPr>
              <a:t> 24 листа.</a:t>
            </a:r>
            <a:endParaRPr lang="ru-RU" sz="28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 flipH="1">
            <a:off x="142875" y="928688"/>
            <a:ext cx="3286125" cy="2571750"/>
          </a:xfrm>
          <a:prstGeom prst="wedgeEllipseCallout">
            <a:avLst>
              <a:gd name="adj1" fmla="val -39970"/>
              <a:gd name="adj2" fmla="val 60384"/>
            </a:avLst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i="1" dirty="0">
                <a:solidFill>
                  <a:schemeClr val="tx1"/>
                </a:solidFill>
              </a:rPr>
              <a:t>- У меня в тетрад</a:t>
            </a:r>
            <a:r>
              <a:rPr lang="ru-RU" sz="2800" b="1" i="1" u="sng" dirty="0">
                <a:solidFill>
                  <a:srgbClr val="C00000"/>
                </a:solidFill>
              </a:rPr>
              <a:t>и</a:t>
            </a:r>
            <a:r>
              <a:rPr lang="ru-RU" sz="2800" i="1" dirty="0">
                <a:solidFill>
                  <a:schemeClr val="tx1"/>
                </a:solidFill>
              </a:rPr>
              <a:t> 12 листов.</a:t>
            </a:r>
            <a:endParaRPr lang="ru-RU" sz="28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00012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№1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Просклоняйте существительные.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2071688" y="2886075"/>
            <a:ext cx="6757987" cy="3971925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ru-RU" sz="4800" smtClean="0"/>
              <a:t>луна, земля (1 скл.)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ru-RU" sz="4800" smtClean="0"/>
              <a:t>конь, окно (2 скл.)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ru-RU" sz="4800" smtClean="0"/>
              <a:t>печь, степь (3 скл.)</a:t>
            </a:r>
          </a:p>
          <a:p>
            <a:endParaRPr lang="ru-RU" altLang="ru-RU" smtClean="0"/>
          </a:p>
        </p:txBody>
      </p:sp>
      <p:pic>
        <p:nvPicPr>
          <p:cNvPr id="5124" name="Picture 6" descr="b00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5929313"/>
            <a:ext cx="828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b00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500438"/>
            <a:ext cx="828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b00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572000"/>
            <a:ext cx="828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500" y="2071688"/>
          <a:ext cx="8001000" cy="4297362"/>
        </p:xfrm>
        <a:graphic>
          <a:graphicData uri="http://schemas.openxmlformats.org/drawingml/2006/table">
            <a:tbl>
              <a:tblPr/>
              <a:tblGrid>
                <a:gridCol w="1999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1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1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Падеж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скл.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 </a:t>
                      </a:r>
                      <a:r>
                        <a:rPr kumimoji="0" lang="ru-RU" sz="4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скл</a:t>
                      </a: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 скл.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Р.п.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Д.п.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П.п.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Опорные слова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луна, земля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конь, окно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печь, степь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63" y="785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№2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Составь таблицу окончаний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3071810"/>
            <a:ext cx="205056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charset="0"/>
              </a:rPr>
              <a:t>-И (-Ы)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3929066"/>
            <a:ext cx="74892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charset="0"/>
              </a:rPr>
              <a:t>-Е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4929198"/>
            <a:ext cx="74892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charset="0"/>
              </a:rPr>
              <a:t>-Е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4929198"/>
            <a:ext cx="74892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charset="0"/>
              </a:rPr>
              <a:t>-Е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4000504"/>
            <a:ext cx="37221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charset="0"/>
              </a:rPr>
              <a:t>-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3071810"/>
            <a:ext cx="37221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charset="0"/>
              </a:rPr>
              <a:t>-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43768" y="3000372"/>
            <a:ext cx="77777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charset="0"/>
              </a:rPr>
              <a:t>-И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43768" y="3857628"/>
            <a:ext cx="77777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charset="0"/>
              </a:rPr>
              <a:t>-И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3768" y="4786322"/>
            <a:ext cx="77777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charset="0"/>
              </a:rPr>
              <a:t>-И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5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№3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Просклоняйте существительные на -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ия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-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ий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-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ие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428750" y="2500313"/>
            <a:ext cx="4500563" cy="4000500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ru-RU" sz="5400" smtClean="0"/>
              <a:t>Арм</a:t>
            </a:r>
            <a:r>
              <a:rPr lang="ru-RU" altLang="ru-RU" sz="5400" u="sng" smtClean="0"/>
              <a:t>ия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ru-RU" sz="5400" smtClean="0"/>
              <a:t>Санатор</a:t>
            </a:r>
            <a:r>
              <a:rPr lang="ru-RU" altLang="ru-RU" sz="5400" u="sng" smtClean="0"/>
              <a:t>ий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ru-RU" sz="5400" smtClean="0"/>
              <a:t>Произведен</a:t>
            </a:r>
            <a:r>
              <a:rPr lang="ru-RU" altLang="ru-RU" sz="5400" u="sng" smtClean="0"/>
              <a:t>ие</a:t>
            </a:r>
          </a:p>
        </p:txBody>
      </p:sp>
      <p:pic>
        <p:nvPicPr>
          <p:cNvPr id="7172" name="Picture 6" descr="b00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071813"/>
            <a:ext cx="828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b00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429125"/>
            <a:ext cx="828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b00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929313"/>
            <a:ext cx="828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929454" y="3286124"/>
            <a:ext cx="2000250" cy="2214578"/>
          </a:xfrm>
          <a:prstGeom prst="roundRect">
            <a:avLst/>
          </a:prstGeom>
          <a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lum/>
            </a:blip>
            <a:stretch>
              <a:fillRect/>
            </a:stretch>
          </a:blipFill>
          <a:ln w="666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-И</a:t>
            </a: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5929313" y="2500313"/>
            <a:ext cx="714375" cy="4071937"/>
          </a:xfrm>
          <a:prstGeom prst="rightBrace">
            <a:avLst>
              <a:gd name="adj1" fmla="val 8333"/>
              <a:gd name="adj2" fmla="val 50917"/>
            </a:avLst>
          </a:prstGeom>
          <a:ln w="635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613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Алгоритм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57188" y="571500"/>
            <a:ext cx="82296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Существительное</a:t>
            </a:r>
          </a:p>
        </p:txBody>
      </p:sp>
      <p:sp>
        <p:nvSpPr>
          <p:cNvPr id="14" name="Овал 13"/>
          <p:cNvSpPr/>
          <p:nvPr/>
        </p:nvSpPr>
        <p:spPr>
          <a:xfrm>
            <a:off x="142875" y="1357313"/>
            <a:ext cx="2214563" cy="1428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на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ия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, -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ий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, -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ие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286625" y="785813"/>
            <a:ext cx="1643063" cy="2071687"/>
          </a:xfrm>
          <a:prstGeom prst="ellipse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I, II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скл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3643313"/>
            <a:ext cx="2928938" cy="27860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-И</a:t>
            </a:r>
          </a:p>
          <a:p>
            <a:pPr algn="ctr"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Был на станци</a:t>
            </a:r>
            <a:r>
              <a:rPr lang="ru-RU" sz="2800" u="sng" dirty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 algn="ctr"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на лекци</a:t>
            </a:r>
            <a:r>
              <a:rPr lang="ru-RU" sz="2800" u="sng" dirty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 algn="ctr"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в планетари</a:t>
            </a:r>
            <a:r>
              <a:rPr lang="ru-RU" sz="2800" u="sng" dirty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 algn="ctr"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на собрани</a:t>
            </a:r>
            <a:r>
              <a:rPr lang="ru-RU" sz="2800" u="sng" dirty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 algn="ctr"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на презентаци</a:t>
            </a:r>
            <a:r>
              <a:rPr lang="ru-RU" sz="2800" u="sng" dirty="0">
                <a:solidFill>
                  <a:schemeClr val="tx2">
                    <a:lumMod val="50000"/>
                  </a:schemeClr>
                </a:solidFill>
              </a:rPr>
              <a:t>и</a:t>
            </a:r>
          </a:p>
        </p:txBody>
      </p:sp>
      <p:sp>
        <p:nvSpPr>
          <p:cNvPr id="8199" name="Freeform 6"/>
          <p:cNvSpPr>
            <a:spLocks/>
          </p:cNvSpPr>
          <p:nvPr/>
        </p:nvSpPr>
        <p:spPr bwMode="gray">
          <a:xfrm>
            <a:off x="2286000" y="1071563"/>
            <a:ext cx="1428750" cy="1241425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0" name="Freeform 6"/>
          <p:cNvSpPr>
            <a:spLocks/>
          </p:cNvSpPr>
          <p:nvPr/>
        </p:nvSpPr>
        <p:spPr bwMode="gray">
          <a:xfrm flipH="1">
            <a:off x="5715000" y="1071563"/>
            <a:ext cx="1571625" cy="1285875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43438" y="4929188"/>
            <a:ext cx="1643062" cy="1643062"/>
          </a:xfrm>
          <a:prstGeom prst="round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Р.п.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-И   -Ы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у дорог</a:t>
            </a:r>
            <a:r>
              <a:rPr lang="ru-RU" sz="1600" b="1" u="sng" dirty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у земл</a:t>
            </a:r>
            <a:r>
              <a:rPr lang="ru-RU" sz="1600" b="1" u="sng" dirty="0">
                <a:solidFill>
                  <a:schemeClr val="tx2">
                    <a:lumMod val="50000"/>
                  </a:schemeClr>
                </a:solidFill>
              </a:rPr>
              <a:t>и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143750" y="3357563"/>
            <a:ext cx="2000250" cy="571500"/>
          </a:xfrm>
          <a:prstGeom prst="round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ПАДЕЖ ?</a:t>
            </a:r>
          </a:p>
        </p:txBody>
      </p:sp>
      <p:sp>
        <p:nvSpPr>
          <p:cNvPr id="20" name="Овал 19"/>
          <p:cNvSpPr/>
          <p:nvPr/>
        </p:nvSpPr>
        <p:spPr>
          <a:xfrm>
            <a:off x="3643313" y="1643063"/>
            <a:ext cx="2000250" cy="321468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III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скл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ctr">
              <a:defRPr/>
            </a:pP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-И</a:t>
            </a:r>
          </a:p>
          <a:p>
            <a:pPr algn="ctr"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на ладон</a:t>
            </a:r>
            <a:r>
              <a:rPr lang="ru-RU" sz="2000" u="sng" dirty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 algn="ctr"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о жизн</a:t>
            </a:r>
            <a:r>
              <a:rPr lang="ru-RU" sz="2000" u="sng" dirty="0">
                <a:solidFill>
                  <a:schemeClr val="tx2">
                    <a:lumMod val="50000"/>
                  </a:schemeClr>
                </a:solidFill>
              </a:rPr>
              <a:t>и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>
            <a:off x="4322762" y="2963863"/>
            <a:ext cx="500063" cy="1588"/>
          </a:xfrm>
          <a:prstGeom prst="straightConnector1">
            <a:avLst/>
          </a:prstGeom>
          <a:ln w="5397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7573169" y="4428332"/>
            <a:ext cx="1000125" cy="1587"/>
          </a:xfrm>
          <a:prstGeom prst="straightConnector1">
            <a:avLst/>
          </a:prstGeom>
          <a:ln w="5397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 flipV="1">
            <a:off x="6072188" y="3929063"/>
            <a:ext cx="1143000" cy="1000125"/>
          </a:xfrm>
          <a:prstGeom prst="straightConnector1">
            <a:avLst/>
          </a:prstGeom>
          <a:ln w="5397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927894" y="3213894"/>
            <a:ext cx="857250" cy="1588"/>
          </a:xfrm>
          <a:prstGeom prst="straightConnector1">
            <a:avLst/>
          </a:prstGeom>
          <a:ln w="5397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6429375" y="4929188"/>
            <a:ext cx="2714625" cy="1643062"/>
          </a:xfrm>
          <a:prstGeom prst="round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Д.п.            П.п.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-Е  </a:t>
            </a:r>
          </a:p>
          <a:p>
            <a:pPr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 дорог</a:t>
            </a:r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е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        на дорог</a:t>
            </a:r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е</a:t>
            </a:r>
          </a:p>
          <a:p>
            <a:pPr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 земл</a:t>
            </a:r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е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          на земл</a:t>
            </a:r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е</a:t>
            </a:r>
          </a:p>
        </p:txBody>
      </p:sp>
      <p:sp>
        <p:nvSpPr>
          <p:cNvPr id="39" name="Стрелка вниз 38"/>
          <p:cNvSpPr/>
          <p:nvPr/>
        </p:nvSpPr>
        <p:spPr>
          <a:xfrm>
            <a:off x="4429125" y="1143000"/>
            <a:ext cx="428625" cy="1000125"/>
          </a:xfrm>
          <a:prstGeom prst="downArrow">
            <a:avLst>
              <a:gd name="adj1" fmla="val 50000"/>
              <a:gd name="adj2" fmla="val 98254"/>
            </a:avLst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0" name="Прямая со стрелкой 39"/>
          <p:cNvCxnSpPr/>
          <p:nvPr/>
        </p:nvCxnSpPr>
        <p:spPr>
          <a:xfrm rot="5400000">
            <a:off x="7823200" y="3106738"/>
            <a:ext cx="500063" cy="1587"/>
          </a:xfrm>
          <a:prstGeom prst="straightConnector1">
            <a:avLst/>
          </a:prstGeom>
          <a:ln w="5397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571625"/>
            <a:ext cx="7186613" cy="211455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 99, выучить правило. </a:t>
            </a:r>
          </a:p>
          <a:p>
            <a:pPr>
              <a:buFont typeface="Arial" charset="0"/>
              <a:buChar char="•"/>
              <a:defRPr/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Упр. 531.</a:t>
            </a:r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  <p:pic>
        <p:nvPicPr>
          <p:cNvPr id="9220" name="Picture 2" descr="C:\Documents and Settings\Вика\Рабочий стол\уче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439988"/>
            <a:ext cx="3579812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223</Words>
  <Application>Microsoft Office PowerPoint</Application>
  <PresentationFormat>Экран (4:3)</PresentationFormat>
  <Paragraphs>72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Arial Black</vt:lpstr>
      <vt:lpstr>Тема Office</vt:lpstr>
      <vt:lpstr>Правописание безударных падежных окончаний имен существительных</vt:lpstr>
      <vt:lpstr>Презентация PowerPoint</vt:lpstr>
      <vt:lpstr>Презентация PowerPoint</vt:lpstr>
      <vt:lpstr>ЗАДАНИЕ №1 Просклоняйте существительные.</vt:lpstr>
      <vt:lpstr>ЗАДАНИЕ №2 Составь таблицу окончаний</vt:lpstr>
      <vt:lpstr>ЗАДАНИЕ №3 Просклоняйте существительные на -ия, -ий, -ие </vt:lpstr>
      <vt:lpstr>Алгоритм</vt:lpstr>
      <vt:lpstr>ДОМАШНЕЕ ЗАДАНИЕ</vt:lpstr>
    </vt:vector>
  </TitlesOfParts>
  <Company>МОУ Залипьевская СОШ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Правописание безударных падежных окончаний имен существительных</dc:title>
  <dc:creator>user</dc:creator>
  <cp:lastModifiedBy>Пользователь</cp:lastModifiedBy>
  <cp:revision>29</cp:revision>
  <dcterms:created xsi:type="dcterms:W3CDTF">2008-04-12T04:03:52Z</dcterms:created>
  <dcterms:modified xsi:type="dcterms:W3CDTF">2025-07-04T12:01:30Z</dcterms:modified>
</cp:coreProperties>
</file>