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73" r:id="rId4"/>
    <p:sldId id="275" r:id="rId5"/>
    <p:sldId id="276" r:id="rId6"/>
    <p:sldId id="274" r:id="rId7"/>
    <p:sldId id="277" r:id="rId8"/>
    <p:sldId id="279" r:id="rId9"/>
    <p:sldId id="280" r:id="rId10"/>
    <p:sldId id="278" r:id="rId11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E1F484"/>
    <a:srgbClr val="D5ECED"/>
    <a:srgbClr val="339933"/>
    <a:srgbClr val="003300"/>
    <a:srgbClr val="CC3300"/>
    <a:srgbClr val="D1F4A2"/>
    <a:srgbClr val="206E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8C8023-5D62-4553-B611-1B11630AFD0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2462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794199-C41F-47F8-B207-56E19084D5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6896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1369F3-6800-47D5-BADD-0527E6CF82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6207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87641E-056C-477B-B7FA-FC0AB2608C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8719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5952CF-9EF4-4AA7-A5D5-88B13194DC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1336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158902-B511-4981-80BD-D8A39456EE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5560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1CB839-C5C2-4270-B10F-243C17065F0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8271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1F8BE0-2D16-4DAB-9245-AF399C29CAE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1203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E27D62-1068-41DE-BBBE-DB5AE2AE488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3300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0E9A36-E811-4311-AF64-6336BDE587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4537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3DD1A0-6DB5-4A95-AD7D-0AE75108006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539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400"/>
            </a:gs>
            <a:gs pos="50000">
              <a:schemeClr val="bg1"/>
            </a:gs>
            <a:gs pos="100000">
              <a:srgbClr val="00B4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F02DCC34-6E46-48C1-9D0E-ADAFFAF745C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142875"/>
            <a:ext cx="8229600" cy="725488"/>
          </a:xfrm>
        </p:spPr>
        <p:txBody>
          <a:bodyPr/>
          <a:lstStyle/>
          <a:p>
            <a:pPr>
              <a:defRPr/>
            </a:pPr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Страна Знаний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82700"/>
          </a:xfrm>
          <a:gradFill rotWithShape="1">
            <a:gsLst>
              <a:gs pos="0">
                <a:srgbClr val="E1F484"/>
              </a:gs>
              <a:gs pos="50000">
                <a:schemeClr val="bg1"/>
              </a:gs>
              <a:gs pos="100000">
                <a:srgbClr val="E1F484"/>
              </a:gs>
            </a:gsLst>
            <a:lin ang="5400000" scaled="1"/>
          </a:gradFill>
          <a:ln w="76200" cmpd="tri"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sz="6000" b="1" dirty="0" smtClean="0">
                <a:solidFill>
                  <a:srgbClr val="CC3300"/>
                </a:solidFill>
                <a:latin typeface="Bookman Old Style" pitchFamily="18" charset="0"/>
              </a:rPr>
              <a:t>Домашнее задание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0575"/>
            <a:ext cx="8147050" cy="4154488"/>
          </a:xfrm>
          <a:gradFill rotWithShape="1">
            <a:gsLst>
              <a:gs pos="0">
                <a:srgbClr val="D1F4A2"/>
              </a:gs>
              <a:gs pos="50000">
                <a:schemeClr val="bg1"/>
              </a:gs>
              <a:gs pos="100000">
                <a:srgbClr val="D1F4A2"/>
              </a:gs>
            </a:gsLst>
            <a:lin ang="5400000" scaled="1"/>
          </a:gradFill>
          <a:ln w="76200" cmpd="tri">
            <a:solidFill>
              <a:srgbClr val="339933"/>
            </a:solidFill>
          </a:ln>
        </p:spPr>
        <p:txBody>
          <a:bodyPr/>
          <a:lstStyle/>
          <a:p>
            <a:pPr>
              <a:buFontTx/>
              <a:buNone/>
              <a:defRPr/>
            </a:pPr>
            <a:r>
              <a:rPr lang="ru-RU" dirty="0" smtClean="0"/>
              <a:t>             </a:t>
            </a:r>
            <a:r>
              <a:rPr lang="ru-RU" sz="1800" dirty="0" smtClean="0"/>
              <a:t>§ 101, выучить правило. </a:t>
            </a:r>
          </a:p>
          <a:p>
            <a:pPr marL="1368000" indent="0">
              <a:buFontTx/>
              <a:buNone/>
              <a:defRPr/>
            </a:pPr>
            <a:r>
              <a:rPr lang="ru-RU" sz="2000" dirty="0" smtClean="0"/>
              <a:t>1 вариант. Подберите и запишите 6-7 слов с буквами е - о после шипящих в корне слова и 6-7 слов с правописанием о - е после шипящих и </a:t>
            </a:r>
            <a:r>
              <a:rPr lang="ru-RU" sz="2000" dirty="0" err="1" smtClean="0"/>
              <a:t>ц</a:t>
            </a:r>
            <a:r>
              <a:rPr lang="ru-RU" sz="2000" dirty="0" smtClean="0"/>
              <a:t> в окончаниях существительных. Из Упр. 556 на стр.221 сделать фонетический разбор слова "идем" и синтаксический разбор третьего предложения.</a:t>
            </a:r>
          </a:p>
          <a:p>
            <a:pPr marL="1368000" indent="0">
              <a:buFontTx/>
              <a:buNone/>
              <a:defRPr/>
            </a:pPr>
            <a:endParaRPr lang="ru-RU" sz="2000" dirty="0" smtClean="0"/>
          </a:p>
          <a:p>
            <a:pPr marL="1368000" indent="0">
              <a:buFontTx/>
              <a:buNone/>
              <a:defRPr/>
            </a:pPr>
            <a:r>
              <a:rPr lang="ru-RU" sz="2000" dirty="0" smtClean="0"/>
              <a:t>2 вариант. Сочинить сказку о шипящих согласных. Сделать фонетический разбор любого слова на выбор. Синтаксически разбор любого предложения</a:t>
            </a:r>
            <a:r>
              <a:rPr lang="ru-RU" sz="1400" dirty="0" smtClean="0"/>
              <a:t>.</a:t>
            </a:r>
          </a:p>
          <a:p>
            <a:pPr eaLnBrk="1" hangingPunct="1">
              <a:buFontTx/>
              <a:buNone/>
              <a:defRPr/>
            </a:pPr>
            <a:endParaRPr lang="ru-RU" b="1" dirty="0" smtClean="0">
              <a:solidFill>
                <a:srgbClr val="206E54"/>
              </a:solidFill>
              <a:latin typeface="ItalicT" pitchFamily="2" charset="0"/>
            </a:endParaRPr>
          </a:p>
          <a:p>
            <a:pPr eaLnBrk="1" hangingPunct="1">
              <a:buFontTx/>
              <a:buNone/>
              <a:defRPr/>
            </a:pPr>
            <a:endParaRPr lang="ru-RU" b="1" dirty="0" smtClean="0">
              <a:solidFill>
                <a:srgbClr val="206E54"/>
              </a:solidFill>
              <a:latin typeface="ItalicT" pitchFamily="2" charset="0"/>
            </a:endParaRPr>
          </a:p>
          <a:p>
            <a:pPr eaLnBrk="1" hangingPunct="1">
              <a:buFontTx/>
              <a:buNone/>
              <a:defRPr/>
            </a:pPr>
            <a:r>
              <a:rPr lang="ru-RU" dirty="0" smtClean="0">
                <a:solidFill>
                  <a:srgbClr val="206E54"/>
                </a:solidFill>
              </a:rPr>
              <a:t>       </a:t>
            </a:r>
            <a:endParaRPr lang="ru-RU" b="1" dirty="0" smtClean="0">
              <a:solidFill>
                <a:srgbClr val="206E54"/>
              </a:solidFill>
              <a:latin typeface="ItalicT" pitchFamily="2" charset="0"/>
            </a:endParaRPr>
          </a:p>
          <a:p>
            <a:pPr eaLnBrk="1" hangingPunct="1">
              <a:buFontTx/>
              <a:buNone/>
              <a:defRPr/>
            </a:pPr>
            <a:endParaRPr lang="ru-RU" b="1" dirty="0" smtClean="0">
              <a:solidFill>
                <a:srgbClr val="206E54"/>
              </a:solidFill>
              <a:latin typeface="ItalicT" pitchFamily="2" charset="0"/>
            </a:endParaRPr>
          </a:p>
          <a:p>
            <a:pPr eaLnBrk="1" hangingPunct="1">
              <a:buFontTx/>
              <a:buNone/>
              <a:defRPr/>
            </a:pPr>
            <a:r>
              <a:rPr lang="ru-RU" dirty="0" smtClean="0">
                <a:solidFill>
                  <a:srgbClr val="206E54"/>
                </a:solidFill>
              </a:rPr>
              <a:t>       </a:t>
            </a:r>
            <a:endParaRPr lang="ru-RU" b="1" dirty="0" smtClean="0">
              <a:solidFill>
                <a:srgbClr val="206E54"/>
              </a:solidFill>
              <a:latin typeface="ItalicT" pitchFamily="2" charset="0"/>
            </a:endParaRPr>
          </a:p>
        </p:txBody>
      </p:sp>
      <p:pic>
        <p:nvPicPr>
          <p:cNvPr id="11268" name="Picture 4" descr="b00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786063"/>
            <a:ext cx="8286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b007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5000625"/>
            <a:ext cx="8286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b007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214563"/>
            <a:ext cx="8286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08050"/>
            <a:ext cx="7989888" cy="1152525"/>
          </a:xfrm>
          <a:solidFill>
            <a:srgbClr val="FFFF00"/>
          </a:solidFill>
          <a:ln w="76200" cmpd="tri">
            <a:solidFill>
              <a:srgbClr val="339933"/>
            </a:solidFill>
          </a:ln>
          <a:effectLst>
            <a:outerShdw dist="35921" dir="2700000" algn="ctr" rotWithShape="0">
              <a:srgbClr val="FFFF00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z="5400" b="1" dirty="0" smtClean="0">
                <a:solidFill>
                  <a:srgbClr val="339933"/>
                </a:solidFill>
                <a:latin typeface="Bookman Old Style" pitchFamily="18" charset="0"/>
              </a:rPr>
              <a:t>Тема урока: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852738"/>
            <a:ext cx="6400800" cy="2786062"/>
          </a:xfrm>
          <a:gradFill rotWithShape="1">
            <a:gsLst>
              <a:gs pos="0">
                <a:schemeClr val="bg1"/>
              </a:gs>
              <a:gs pos="100000">
                <a:srgbClr val="E1F484"/>
              </a:gs>
            </a:gsLst>
            <a:path path="shape">
              <a:fillToRect l="50000" t="50000" r="50000" b="50000"/>
            </a:path>
          </a:gradFill>
          <a:ln w="76200" cmpd="tri">
            <a:solidFill>
              <a:srgbClr val="339933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CC3300"/>
                </a:solidFill>
                <a:latin typeface="Century Schoolbook" panose="02040604050505020304" pitchFamily="18" charset="0"/>
              </a:rPr>
              <a:t>Правописание О – Е после шипящих и Ц в различных частях слова</a:t>
            </a:r>
          </a:p>
        </p:txBody>
      </p:sp>
      <p:pic>
        <p:nvPicPr>
          <p:cNvPr id="3076" name="Picture 4" descr="a2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53013"/>
            <a:ext cx="3024188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3" y="446088"/>
            <a:ext cx="8215312" cy="6411912"/>
          </a:xfrm>
          <a:noFill/>
        </p:spPr>
      </p:pic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785813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 ШИПЯЩИХ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4500570"/>
            <a:ext cx="1215397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Ш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6248" y="5214950"/>
            <a:ext cx="1229825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Щ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28992" y="2786058"/>
            <a:ext cx="906017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Ч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57290" y="1857364"/>
            <a:ext cx="1111202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Ж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7747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Вперёд! В страну Знаний!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4" name="Picture 3" descr="C:\Documents and Settings\Вика\Рабочий стол\c633afb579dfbf16e279dd626c2789b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50038">
            <a:off x="-149225" y="3606800"/>
            <a:ext cx="54387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714375"/>
            <a:ext cx="1281113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 L 0.03593 0 L 0.03593 0.04792 L 0.07187 0.04792 L 0.07187 0.09583 L 0.10781 0.09583 L 0.10781 0.14375 L 0.14392 0.14375 L 0.14392 0.19167 L 0.17986 0.19167 L 0.17986 0.23958 L 0.21579 0.23958 L 0.21579 0.2875 L 0.25191 0.2875 L 0.25191 0.33542 " pathEditMode="relative" rAng="0" ptsTypes="FFFFFFFFFFFFFFF">
                                      <p:cBhvr>
                                        <p:cTn id="13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87" y="1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4857750" y="0"/>
            <a:ext cx="428625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14300">
            <a:solidFill>
              <a:schemeClr val="accent6"/>
            </a:solidFill>
            <a:miter lim="800000"/>
            <a:headEnd/>
            <a:tailEnd/>
          </a:ln>
        </p:spPr>
        <p:txBody>
          <a:bodyPr/>
          <a:lstStyle/>
          <a:p>
            <a:pPr marL="1908000" indent="-342900" algn="l" eaLnBrk="0" hangingPunct="0">
              <a:lnSpc>
                <a:spcPct val="200000"/>
              </a:lnSpc>
              <a:spcBef>
                <a:spcPct val="20000"/>
              </a:spcBef>
              <a:defRPr/>
            </a:pPr>
            <a:r>
              <a:rPr lang="ru-RU" sz="3200" b="1" kern="0" dirty="0">
                <a:solidFill>
                  <a:srgbClr val="002060"/>
                </a:solidFill>
                <a:latin typeface="+mn-lt"/>
              </a:rPr>
              <a:t>Ландышем</a:t>
            </a:r>
          </a:p>
          <a:p>
            <a:pPr marL="1908000" indent="-342900" algn="l" eaLnBrk="0" hangingPunct="0">
              <a:lnSpc>
                <a:spcPct val="200000"/>
              </a:lnSpc>
              <a:spcBef>
                <a:spcPct val="20000"/>
              </a:spcBef>
              <a:defRPr/>
            </a:pPr>
            <a:r>
              <a:rPr lang="ru-RU" sz="3200" b="1" kern="0" dirty="0">
                <a:solidFill>
                  <a:srgbClr val="002060"/>
                </a:solidFill>
                <a:latin typeface="+mn-lt"/>
              </a:rPr>
              <a:t>Товарищем</a:t>
            </a:r>
          </a:p>
          <a:p>
            <a:pPr marL="1908000" indent="-342900" algn="l" eaLnBrk="0" hangingPunct="0">
              <a:lnSpc>
                <a:spcPct val="200000"/>
              </a:lnSpc>
              <a:spcBef>
                <a:spcPct val="20000"/>
              </a:spcBef>
              <a:defRPr/>
            </a:pPr>
            <a:r>
              <a:rPr lang="ru-RU" sz="3200" b="1" kern="0" dirty="0">
                <a:solidFill>
                  <a:srgbClr val="002060"/>
                </a:solidFill>
                <a:latin typeface="+mn-lt"/>
              </a:rPr>
              <a:t>Задачей  </a:t>
            </a:r>
          </a:p>
          <a:p>
            <a:pPr marL="1908000" indent="-342900" algn="l" eaLnBrk="0" hangingPunct="0">
              <a:lnSpc>
                <a:spcPct val="200000"/>
              </a:lnSpc>
              <a:spcBef>
                <a:spcPct val="20000"/>
              </a:spcBef>
              <a:defRPr/>
            </a:pPr>
            <a:r>
              <a:rPr lang="ru-RU" sz="3200" b="1" kern="0" dirty="0">
                <a:solidFill>
                  <a:srgbClr val="002060"/>
                </a:solidFill>
                <a:latin typeface="+mn-lt"/>
              </a:rPr>
              <a:t>Репортажем</a:t>
            </a:r>
          </a:p>
          <a:p>
            <a:pPr marL="1908000" indent="-342900" algn="l" eaLnBrk="0" hangingPunct="0">
              <a:lnSpc>
                <a:spcPct val="200000"/>
              </a:lnSpc>
              <a:spcBef>
                <a:spcPct val="20000"/>
              </a:spcBef>
              <a:defRPr/>
            </a:pPr>
            <a:r>
              <a:rPr lang="ru-RU" sz="3200" b="1" kern="0" dirty="0">
                <a:solidFill>
                  <a:srgbClr val="002060"/>
                </a:solidFill>
                <a:latin typeface="+mn-lt"/>
              </a:rPr>
              <a:t>Блюдцем </a:t>
            </a:r>
          </a:p>
          <a:p>
            <a:pPr marL="1908000" indent="-342900" algn="l" eaLnBrk="0" hangingPunct="0">
              <a:lnSpc>
                <a:spcPct val="200000"/>
              </a:lnSpc>
              <a:spcBef>
                <a:spcPct val="20000"/>
              </a:spcBef>
              <a:defRPr/>
            </a:pPr>
            <a:r>
              <a:rPr lang="ru-RU" sz="3200" b="1" kern="0" dirty="0">
                <a:solidFill>
                  <a:srgbClr val="002060"/>
                </a:solidFill>
                <a:latin typeface="+mn-lt"/>
              </a:rPr>
              <a:t>Солнцем</a:t>
            </a:r>
          </a:p>
          <a:p>
            <a:pPr marL="342900" indent="-342900" algn="l" eaLnBrk="0" hangingPunct="0">
              <a:spcBef>
                <a:spcPct val="20000"/>
              </a:spcBef>
              <a:defRPr/>
            </a:pPr>
            <a:endParaRPr lang="ru-RU" sz="3200" kern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286250" cy="6858000"/>
          </a:xfrm>
          <a:blipFill>
            <a:blip r:embed="rId2" cstate="print"/>
            <a:tile tx="0" ty="0" sx="100000" sy="100000" flip="none" algn="tl"/>
          </a:blipFill>
          <a:ln w="114300">
            <a:solidFill>
              <a:schemeClr val="accent6"/>
            </a:solidFill>
          </a:ln>
        </p:spPr>
        <p:txBody>
          <a:bodyPr/>
          <a:lstStyle/>
          <a:p>
            <a:pPr marL="2160000">
              <a:lnSpc>
                <a:spcPct val="200000"/>
              </a:lnSpc>
              <a:buFontTx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Шалашом</a:t>
            </a:r>
          </a:p>
          <a:p>
            <a:pPr marL="2160000">
              <a:lnSpc>
                <a:spcPct val="200000"/>
              </a:lnSpc>
              <a:buFontTx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Лучом</a:t>
            </a:r>
          </a:p>
          <a:p>
            <a:pPr marL="2160000">
              <a:lnSpc>
                <a:spcPct val="200000"/>
              </a:lnSpc>
              <a:buFontTx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Багажом</a:t>
            </a:r>
          </a:p>
          <a:p>
            <a:pPr marL="2160000">
              <a:lnSpc>
                <a:spcPct val="200000"/>
              </a:lnSpc>
              <a:buFontTx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Молодцом</a:t>
            </a:r>
          </a:p>
          <a:p>
            <a:pPr marL="2160000">
              <a:lnSpc>
                <a:spcPct val="200000"/>
              </a:lnSpc>
              <a:buFontTx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Свинцом</a:t>
            </a:r>
          </a:p>
          <a:p>
            <a:pPr marL="2160000">
              <a:lnSpc>
                <a:spcPct val="200000"/>
              </a:lnSpc>
              <a:buFontTx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Кольцом</a:t>
            </a:r>
          </a:p>
          <a:p>
            <a:pPr>
              <a:buFontTx/>
              <a:buNone/>
              <a:defRPr/>
            </a:pPr>
            <a:endParaRPr lang="ru-RU" dirty="0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85938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0"/>
            <a:ext cx="1643063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Прямоугольник 6"/>
          <p:cNvSpPr>
            <a:spLocks noChangeArrowheads="1"/>
          </p:cNvSpPr>
          <p:nvPr/>
        </p:nvSpPr>
        <p:spPr bwMode="auto">
          <a:xfrm>
            <a:off x="3357563" y="500063"/>
            <a:ext cx="571500" cy="357187"/>
          </a:xfrm>
          <a:prstGeom prst="rect">
            <a:avLst/>
          </a:prstGeom>
          <a:noFill/>
          <a:ln w="34925" algn="ctr">
            <a:solidFill>
              <a:srgbClr val="206E5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cxnSp>
        <p:nvCxnSpPr>
          <p:cNvPr id="6151" name="Прямая соединительная линия 8"/>
          <p:cNvCxnSpPr>
            <a:cxnSpLocks noChangeShapeType="1"/>
          </p:cNvCxnSpPr>
          <p:nvPr/>
        </p:nvCxnSpPr>
        <p:spPr bwMode="auto">
          <a:xfrm rot="5400000">
            <a:off x="3464720" y="250031"/>
            <a:ext cx="214312" cy="142875"/>
          </a:xfrm>
          <a:prstGeom prst="line">
            <a:avLst/>
          </a:prstGeom>
          <a:noFill/>
          <a:ln w="38100" algn="ctr">
            <a:solidFill>
              <a:srgbClr val="206E5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52" name="Прямоугольник 10"/>
          <p:cNvSpPr>
            <a:spLocks noChangeArrowheads="1"/>
          </p:cNvSpPr>
          <p:nvPr/>
        </p:nvSpPr>
        <p:spPr bwMode="auto">
          <a:xfrm>
            <a:off x="3071813" y="2643188"/>
            <a:ext cx="571500" cy="357187"/>
          </a:xfrm>
          <a:prstGeom prst="rect">
            <a:avLst/>
          </a:prstGeom>
          <a:noFill/>
          <a:ln w="34925" algn="ctr">
            <a:solidFill>
              <a:srgbClr val="206E5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53" name="Прямоугольник 11"/>
          <p:cNvSpPr>
            <a:spLocks noChangeArrowheads="1"/>
          </p:cNvSpPr>
          <p:nvPr/>
        </p:nvSpPr>
        <p:spPr bwMode="auto">
          <a:xfrm>
            <a:off x="2643188" y="1571625"/>
            <a:ext cx="571500" cy="357188"/>
          </a:xfrm>
          <a:prstGeom prst="rect">
            <a:avLst/>
          </a:prstGeom>
          <a:noFill/>
          <a:ln w="34925" algn="ctr">
            <a:solidFill>
              <a:srgbClr val="206E5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54" name="Прямоугольник 12"/>
          <p:cNvSpPr>
            <a:spLocks noChangeArrowheads="1"/>
          </p:cNvSpPr>
          <p:nvPr/>
        </p:nvSpPr>
        <p:spPr bwMode="auto">
          <a:xfrm>
            <a:off x="3500438" y="3714750"/>
            <a:ext cx="571500" cy="357188"/>
          </a:xfrm>
          <a:prstGeom prst="rect">
            <a:avLst/>
          </a:prstGeom>
          <a:noFill/>
          <a:ln w="34925" algn="ctr">
            <a:solidFill>
              <a:srgbClr val="206E5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55" name="Прямоугольник 13"/>
          <p:cNvSpPr>
            <a:spLocks noChangeArrowheads="1"/>
          </p:cNvSpPr>
          <p:nvPr/>
        </p:nvSpPr>
        <p:spPr bwMode="auto">
          <a:xfrm>
            <a:off x="3214688" y="4786313"/>
            <a:ext cx="571500" cy="357187"/>
          </a:xfrm>
          <a:prstGeom prst="rect">
            <a:avLst/>
          </a:prstGeom>
          <a:noFill/>
          <a:ln w="34925" algn="ctr">
            <a:solidFill>
              <a:srgbClr val="206E5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56" name="Прямоугольник 14"/>
          <p:cNvSpPr>
            <a:spLocks noChangeArrowheads="1"/>
          </p:cNvSpPr>
          <p:nvPr/>
        </p:nvSpPr>
        <p:spPr bwMode="auto">
          <a:xfrm>
            <a:off x="3143250" y="5857875"/>
            <a:ext cx="571500" cy="357188"/>
          </a:xfrm>
          <a:prstGeom prst="rect">
            <a:avLst/>
          </a:prstGeom>
          <a:noFill/>
          <a:ln w="34925" algn="ctr">
            <a:solidFill>
              <a:srgbClr val="206E5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cxnSp>
        <p:nvCxnSpPr>
          <p:cNvPr id="6157" name="Прямая соединительная линия 15"/>
          <p:cNvCxnSpPr>
            <a:cxnSpLocks noChangeShapeType="1"/>
          </p:cNvCxnSpPr>
          <p:nvPr/>
        </p:nvCxnSpPr>
        <p:spPr bwMode="auto">
          <a:xfrm rot="5400000">
            <a:off x="2750344" y="1321594"/>
            <a:ext cx="214313" cy="142875"/>
          </a:xfrm>
          <a:prstGeom prst="line">
            <a:avLst/>
          </a:prstGeom>
          <a:noFill/>
          <a:ln w="38100" algn="ctr">
            <a:solidFill>
              <a:srgbClr val="206E5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8" name="Прямая соединительная линия 16"/>
          <p:cNvCxnSpPr>
            <a:cxnSpLocks noChangeShapeType="1"/>
          </p:cNvCxnSpPr>
          <p:nvPr/>
        </p:nvCxnSpPr>
        <p:spPr bwMode="auto">
          <a:xfrm rot="5400000">
            <a:off x="3250407" y="2393156"/>
            <a:ext cx="214312" cy="142875"/>
          </a:xfrm>
          <a:prstGeom prst="line">
            <a:avLst/>
          </a:prstGeom>
          <a:noFill/>
          <a:ln w="38100" algn="ctr">
            <a:solidFill>
              <a:srgbClr val="206E5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9" name="Прямая соединительная линия 17"/>
          <p:cNvCxnSpPr>
            <a:cxnSpLocks noChangeShapeType="1"/>
          </p:cNvCxnSpPr>
          <p:nvPr/>
        </p:nvCxnSpPr>
        <p:spPr bwMode="auto">
          <a:xfrm rot="5400000">
            <a:off x="3607594" y="3464719"/>
            <a:ext cx="214313" cy="142875"/>
          </a:xfrm>
          <a:prstGeom prst="line">
            <a:avLst/>
          </a:prstGeom>
          <a:noFill/>
          <a:ln w="38100" algn="ctr">
            <a:solidFill>
              <a:srgbClr val="206E5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0" name="Прямая соединительная линия 18"/>
          <p:cNvCxnSpPr>
            <a:cxnSpLocks noChangeShapeType="1"/>
          </p:cNvCxnSpPr>
          <p:nvPr/>
        </p:nvCxnSpPr>
        <p:spPr bwMode="auto">
          <a:xfrm rot="5400000">
            <a:off x="3321845" y="4536281"/>
            <a:ext cx="214312" cy="142875"/>
          </a:xfrm>
          <a:prstGeom prst="line">
            <a:avLst/>
          </a:prstGeom>
          <a:noFill/>
          <a:ln w="38100" algn="ctr">
            <a:solidFill>
              <a:srgbClr val="206E5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1" name="Прямая соединительная линия 19"/>
          <p:cNvCxnSpPr>
            <a:cxnSpLocks noChangeShapeType="1"/>
          </p:cNvCxnSpPr>
          <p:nvPr/>
        </p:nvCxnSpPr>
        <p:spPr bwMode="auto">
          <a:xfrm rot="5400000">
            <a:off x="3321844" y="5607844"/>
            <a:ext cx="214313" cy="142875"/>
          </a:xfrm>
          <a:prstGeom prst="line">
            <a:avLst/>
          </a:prstGeom>
          <a:noFill/>
          <a:ln w="38100" algn="ctr">
            <a:solidFill>
              <a:srgbClr val="206E5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62" name="Прямоугольник 20"/>
          <p:cNvSpPr>
            <a:spLocks noChangeArrowheads="1"/>
          </p:cNvSpPr>
          <p:nvPr/>
        </p:nvSpPr>
        <p:spPr bwMode="auto">
          <a:xfrm>
            <a:off x="8215313" y="500063"/>
            <a:ext cx="571500" cy="357187"/>
          </a:xfrm>
          <a:prstGeom prst="rect">
            <a:avLst/>
          </a:prstGeom>
          <a:noFill/>
          <a:ln w="34925" algn="ctr">
            <a:solidFill>
              <a:srgbClr val="206E5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63" name="Прямоугольник 21"/>
          <p:cNvSpPr>
            <a:spLocks noChangeArrowheads="1"/>
          </p:cNvSpPr>
          <p:nvPr/>
        </p:nvSpPr>
        <p:spPr bwMode="auto">
          <a:xfrm>
            <a:off x="8286750" y="1571625"/>
            <a:ext cx="500063" cy="357188"/>
          </a:xfrm>
          <a:prstGeom prst="rect">
            <a:avLst/>
          </a:prstGeom>
          <a:noFill/>
          <a:ln w="34925" algn="ctr">
            <a:solidFill>
              <a:srgbClr val="206E5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64" name="Прямоугольник 22"/>
          <p:cNvSpPr>
            <a:spLocks noChangeArrowheads="1"/>
          </p:cNvSpPr>
          <p:nvPr/>
        </p:nvSpPr>
        <p:spPr bwMode="auto">
          <a:xfrm>
            <a:off x="8429625" y="3714750"/>
            <a:ext cx="571500" cy="357188"/>
          </a:xfrm>
          <a:prstGeom prst="rect">
            <a:avLst/>
          </a:prstGeom>
          <a:noFill/>
          <a:ln w="34925" algn="ctr">
            <a:solidFill>
              <a:srgbClr val="206E5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65" name="Прямоугольник 23"/>
          <p:cNvSpPr>
            <a:spLocks noChangeArrowheads="1"/>
          </p:cNvSpPr>
          <p:nvPr/>
        </p:nvSpPr>
        <p:spPr bwMode="auto">
          <a:xfrm>
            <a:off x="7929563" y="4786313"/>
            <a:ext cx="571500" cy="357187"/>
          </a:xfrm>
          <a:prstGeom prst="rect">
            <a:avLst/>
          </a:prstGeom>
          <a:noFill/>
          <a:ln w="34925" algn="ctr">
            <a:solidFill>
              <a:srgbClr val="206E5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66" name="Прямоугольник 24"/>
          <p:cNvSpPr>
            <a:spLocks noChangeArrowheads="1"/>
          </p:cNvSpPr>
          <p:nvPr/>
        </p:nvSpPr>
        <p:spPr bwMode="auto">
          <a:xfrm>
            <a:off x="7786688" y="5857875"/>
            <a:ext cx="571500" cy="357188"/>
          </a:xfrm>
          <a:prstGeom prst="rect">
            <a:avLst/>
          </a:prstGeom>
          <a:noFill/>
          <a:ln w="34925" algn="ctr">
            <a:solidFill>
              <a:srgbClr val="206E5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67" name="Прямоугольник 25"/>
          <p:cNvSpPr>
            <a:spLocks noChangeArrowheads="1"/>
          </p:cNvSpPr>
          <p:nvPr/>
        </p:nvSpPr>
        <p:spPr bwMode="auto">
          <a:xfrm>
            <a:off x="7715250" y="2571750"/>
            <a:ext cx="571500" cy="428625"/>
          </a:xfrm>
          <a:prstGeom prst="rect">
            <a:avLst/>
          </a:prstGeom>
          <a:noFill/>
          <a:ln w="34925" algn="ctr">
            <a:solidFill>
              <a:srgbClr val="206E5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428750" y="214313"/>
            <a:ext cx="6072188" cy="631825"/>
          </a:xfrm>
        </p:spPr>
        <p:txBody>
          <a:bodyPr/>
          <a:lstStyle/>
          <a:p>
            <a:r>
              <a:rPr lang="ru-RU" altLang="ru-RU" b="1" smtClean="0">
                <a:solidFill>
                  <a:srgbClr val="FFFF00"/>
                </a:solidFill>
                <a:latin typeface="Monotype Corsiva" panose="03010101010201010101" pitchFamily="66" charset="0"/>
              </a:rPr>
              <a:t>Принцесса Орфограмма</a:t>
            </a:r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7313"/>
            <a:ext cx="7000875" cy="525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8" descr="C:\Documents and Settings\Вика\Рабочий стол\bestgif.narod.ru_212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2214563"/>
            <a:ext cx="85566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9" descr="C:\Documents and Settings\Вика\Рабочий стол\207803up2vw2erg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05438"/>
            <a:ext cx="1497013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9" descr="C:\Documents and Settings\Вика\Рабочий стол\207803up2vw2erg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5405438"/>
            <a:ext cx="1497012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9" descr="C:\Documents and Settings\Вика\Рабочий стол\207803up2vw2erg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5405438"/>
            <a:ext cx="1497012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9" descr="C:\Documents and Settings\Вика\Рабочий стол\207803up2vw2erg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5405438"/>
            <a:ext cx="1497012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 descr="C:\Documents and Settings\Вика\Рабочий стол\207803up2vw2erg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5405438"/>
            <a:ext cx="1497012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9" descr="C:\Documents and Settings\Вика\Рабочий стол\207803up2vw2erg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5405438"/>
            <a:ext cx="1497012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9" descr="C:\Documents and Settings\Вика\Рабочий стол\207803up2vw2erg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7251">
            <a:off x="254000" y="-19050"/>
            <a:ext cx="1497013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9" descr="C:\Documents and Settings\Вика\Рабочий стол\207803up2vw2erg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000727">
            <a:off x="7286626" y="106362"/>
            <a:ext cx="1497012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3771900" y="1285875"/>
            <a:ext cx="53721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150000"/>
              </a:lnSpc>
              <a:defRPr/>
            </a:pPr>
            <a:r>
              <a:rPr lang="ru-RU" sz="3200" b="1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После шипящим и Ц в окончаниях существительных под ударением пишется буква </a:t>
            </a:r>
            <a:r>
              <a:rPr lang="ru-RU" sz="32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о</a:t>
            </a:r>
            <a:r>
              <a:rPr lang="ru-RU" sz="3200" b="1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, без ударения – буква </a:t>
            </a:r>
            <a:r>
              <a:rPr lang="ru-RU" sz="32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е</a:t>
            </a:r>
            <a:endParaRPr lang="ru-RU" sz="3200" b="1" kern="0" dirty="0"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703263"/>
          </a:xfrm>
          <a:solidFill>
            <a:srgbClr val="D1F4A2"/>
          </a:solidFill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Заполните таблицу (упр. 560)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50" y="857250"/>
          <a:ext cx="8643938" cy="582930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4321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1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54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Буквы о - е в корне слова 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2" marB="6667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Буквы о - е после шипящих и </a:t>
                      </a:r>
                      <a:r>
                        <a:rPr lang="ru-RU" sz="2000" b="1" dirty="0" err="1"/>
                        <a:t>ц</a:t>
                      </a:r>
                      <a:r>
                        <a:rPr lang="ru-RU" sz="2000" b="1" dirty="0"/>
                        <a:t> в окончании существительных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2" marB="6667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2" marB="6667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2" marB="6667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2" marB="6667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2" marB="6667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9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2" marB="6667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2" marB="6667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9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2" marB="6667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2" marB="6667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9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2" marB="6667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2" marB="6667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9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2" marB="6667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2" marB="6667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9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2" marB="6667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2" marB="66672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9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2" marB="6667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2" marB="66672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9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2" marB="6667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2" marB="66672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96987"/>
          </a:xfrm>
          <a:gradFill rotWithShape="1">
            <a:gsLst>
              <a:gs pos="0">
                <a:srgbClr val="E1F484"/>
              </a:gs>
              <a:gs pos="50000">
                <a:schemeClr val="bg1"/>
              </a:gs>
              <a:gs pos="100000">
                <a:srgbClr val="E1F484"/>
              </a:gs>
            </a:gsLst>
            <a:lin ang="5400000" scaled="1"/>
          </a:gradFill>
          <a:ln w="76200" cmpd="tri"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Задание: запишите существительные в творительном падеже, используя предлоги </a:t>
            </a:r>
            <a:br>
              <a:rPr lang="ru-RU" sz="24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u="sng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над, под, перед, с</a:t>
            </a:r>
            <a:r>
              <a:rPr lang="ru-RU" sz="24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dirty="0" smtClean="0">
              <a:solidFill>
                <a:srgbClr val="CC3300"/>
              </a:solidFill>
              <a:latin typeface="Bookman Old Style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2143125"/>
            <a:ext cx="8147050" cy="4143375"/>
          </a:xfrm>
          <a:gradFill rotWithShape="1">
            <a:gsLst>
              <a:gs pos="0">
                <a:srgbClr val="D1F4A2"/>
              </a:gs>
              <a:gs pos="50000">
                <a:schemeClr val="bg1"/>
              </a:gs>
              <a:gs pos="100000">
                <a:srgbClr val="D1F4A2"/>
              </a:gs>
            </a:gsLst>
            <a:lin ang="5400000" scaled="1"/>
          </a:gradFill>
          <a:ln w="76200" cmpd="tri">
            <a:solidFill>
              <a:srgbClr val="339933"/>
            </a:solidFill>
          </a:ln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Образец: Ключ – с ключом.</a:t>
            </a:r>
          </a:p>
          <a:p>
            <a:pPr eaLnBrk="1" hangingPunct="1">
              <a:buFontTx/>
              <a:buNone/>
              <a:defRPr/>
            </a:pPr>
            <a:endParaRPr lang="ru-RU" b="1" dirty="0" smtClean="0">
              <a:solidFill>
                <a:srgbClr val="003300"/>
              </a:solidFill>
              <a:latin typeface="Bookman Old Style" pitchFamily="18" charset="0"/>
            </a:endParaRPr>
          </a:p>
          <a:p>
            <a:pPr eaLnBrk="1" hangingPunct="1">
              <a:lnSpc>
                <a:spcPct val="200000"/>
              </a:lnSpc>
              <a:buFontTx/>
              <a:buNone/>
              <a:defRPr/>
            </a:pPr>
            <a:r>
              <a:rPr lang="ru-RU" b="1" dirty="0" smtClean="0">
                <a:solidFill>
                  <a:srgbClr val="003300"/>
                </a:solidFill>
                <a:latin typeface="Bookman Old Style" pitchFamily="18" charset="0"/>
              </a:rPr>
              <a:t>  Врач, товарищ, деревце, певец, луч, зеркальце, меч, чаша, багаж, мудрец, выигрыш, ткач.</a:t>
            </a:r>
          </a:p>
        </p:txBody>
      </p:sp>
      <p:sp>
        <p:nvSpPr>
          <p:cNvPr id="9220" name="Прямоугольник 6"/>
          <p:cNvSpPr>
            <a:spLocks noChangeArrowheads="1"/>
          </p:cNvSpPr>
          <p:nvPr/>
        </p:nvSpPr>
        <p:spPr bwMode="auto">
          <a:xfrm>
            <a:off x="5072063" y="2286000"/>
            <a:ext cx="571500" cy="357188"/>
          </a:xfrm>
          <a:prstGeom prst="rect">
            <a:avLst/>
          </a:prstGeom>
          <a:noFill/>
          <a:ln w="34925" algn="ctr">
            <a:solidFill>
              <a:srgbClr val="206E5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cxnSp>
        <p:nvCxnSpPr>
          <p:cNvPr id="9221" name="Прямая соединительная линия 7"/>
          <p:cNvCxnSpPr>
            <a:cxnSpLocks noChangeShapeType="1"/>
          </p:cNvCxnSpPr>
          <p:nvPr/>
        </p:nvCxnSpPr>
        <p:spPr bwMode="auto">
          <a:xfrm rot="5400000">
            <a:off x="5179219" y="2035969"/>
            <a:ext cx="214313" cy="142875"/>
          </a:xfrm>
          <a:prstGeom prst="line">
            <a:avLst/>
          </a:prstGeom>
          <a:noFill/>
          <a:ln w="38100" algn="ctr">
            <a:solidFill>
              <a:srgbClr val="206E5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2" name="Прямая соединительная линия 8"/>
          <p:cNvCxnSpPr>
            <a:cxnSpLocks noChangeShapeType="1"/>
          </p:cNvCxnSpPr>
          <p:nvPr/>
        </p:nvCxnSpPr>
        <p:spPr bwMode="auto">
          <a:xfrm rot="10800000">
            <a:off x="3214688" y="2643188"/>
            <a:ext cx="214312" cy="1587"/>
          </a:xfrm>
          <a:prstGeom prst="line">
            <a:avLst/>
          </a:prstGeom>
          <a:noFill/>
          <a:ln w="38100" algn="ctr">
            <a:solidFill>
              <a:srgbClr val="206E5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3" name="Прямая соединительная линия 10"/>
          <p:cNvCxnSpPr>
            <a:cxnSpLocks noChangeShapeType="1"/>
          </p:cNvCxnSpPr>
          <p:nvPr/>
        </p:nvCxnSpPr>
        <p:spPr bwMode="auto">
          <a:xfrm>
            <a:off x="3214688" y="2714625"/>
            <a:ext cx="214312" cy="9525"/>
          </a:xfrm>
          <a:prstGeom prst="line">
            <a:avLst/>
          </a:prstGeom>
          <a:noFill/>
          <a:ln w="38100" algn="ctr">
            <a:solidFill>
              <a:srgbClr val="206E5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4" name="Прямая соединительная линия 14"/>
          <p:cNvCxnSpPr>
            <a:cxnSpLocks noChangeShapeType="1"/>
          </p:cNvCxnSpPr>
          <p:nvPr/>
        </p:nvCxnSpPr>
        <p:spPr bwMode="auto">
          <a:xfrm rot="10800000">
            <a:off x="4857750" y="2643188"/>
            <a:ext cx="214313" cy="1587"/>
          </a:xfrm>
          <a:prstGeom prst="line">
            <a:avLst/>
          </a:prstGeom>
          <a:noFill/>
          <a:ln w="38100" algn="ctr">
            <a:solidFill>
              <a:srgbClr val="206E5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5" name="Прямая соединительная линия 15"/>
          <p:cNvCxnSpPr>
            <a:cxnSpLocks noChangeShapeType="1"/>
          </p:cNvCxnSpPr>
          <p:nvPr/>
        </p:nvCxnSpPr>
        <p:spPr bwMode="auto">
          <a:xfrm rot="10800000">
            <a:off x="4857750" y="2714625"/>
            <a:ext cx="214313" cy="1588"/>
          </a:xfrm>
          <a:prstGeom prst="line">
            <a:avLst/>
          </a:prstGeom>
          <a:noFill/>
          <a:ln w="38100" algn="ctr">
            <a:solidFill>
              <a:srgbClr val="206E5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Горизонтальный свиток 10"/>
          <p:cNvSpPr/>
          <p:nvPr/>
        </p:nvSpPr>
        <p:spPr bwMode="auto">
          <a:xfrm>
            <a:off x="179388" y="0"/>
            <a:ext cx="7596187" cy="6858000"/>
          </a:xfrm>
          <a:prstGeom prst="horizontalScroll">
            <a:avLst/>
          </a:prstGeom>
          <a:solidFill>
            <a:srgbClr val="FFFF99"/>
          </a:solidFill>
          <a:ln w="476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sz="2800" i="1">
                <a:solidFill>
                  <a:srgbClr val="161645"/>
                </a:solidFill>
                <a:cs typeface="Times New Roman" panose="02020603050405020304" pitchFamily="18" charset="0"/>
              </a:rPr>
              <a:t>Ра...им утром ле...ким морозц...м я иду в лес. В этот раз мне недолго пришлось любоват...ся гр...мадами снежных дворц...в и слушать тишину леса. Следы зайц...в выходили из разных конц...в леса. Длинной верениц...й т..нулись гуси к ближн...му озеру.</a:t>
            </a:r>
          </a:p>
          <a:p>
            <a:pPr algn="just"/>
            <a:r>
              <a:rPr lang="ru-RU" altLang="ru-RU" sz="2800" i="1">
                <a:solidFill>
                  <a:srgbClr val="161645"/>
                </a:solidFill>
                <a:cs typeface="Times New Roman" panose="02020603050405020304" pitchFamily="18" charset="0"/>
              </a:rPr>
              <a:t>Рядом с шалаш...м стояли огненные клены и золотые березы.</a:t>
            </a:r>
          </a:p>
          <a:p>
            <a:pPr algn="r"/>
            <a:r>
              <a:rPr lang="ru-RU" altLang="ru-RU" sz="2400" i="1">
                <a:solidFill>
                  <a:srgbClr val="161645"/>
                </a:solidFill>
                <a:cs typeface="Times New Roman" panose="02020603050405020304" pitchFamily="18" charset="0"/>
              </a:rPr>
              <a:t>  </a:t>
            </a:r>
            <a:r>
              <a:rPr lang="ru-RU" altLang="ru-RU" sz="2400" i="1">
                <a:cs typeface="Times New Roman" panose="02020603050405020304" pitchFamily="18" charset="0"/>
              </a:rPr>
              <a:t>                                                                                                                   </a:t>
            </a:r>
            <a:r>
              <a:rPr lang="ru-RU" altLang="ru-RU" sz="1600" i="1">
                <a:cs typeface="Times New Roman" panose="02020603050405020304" pitchFamily="18" charset="0"/>
              </a:rPr>
              <a:t>(М.Пришвин)</a:t>
            </a:r>
            <a:endParaRPr lang="ru-RU" altLang="ru-RU" sz="1600"/>
          </a:p>
        </p:txBody>
      </p:sp>
      <p:pic>
        <p:nvPicPr>
          <p:cNvPr id="10243" name="Picture 5" descr="C:\Documents and Settings\Вика\Рабочий стол\0_6093d_7bf94d24_L.jp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379788"/>
            <a:ext cx="2589213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9" descr="C:\Documents and Settings\Вика\Рабочий стол\207803up2vw2erg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981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9" descr="C:\Documents and Settings\Вика\Рабочий стол\207803up2vw2erg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15888"/>
            <a:ext cx="1023938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282</Words>
  <Application>Microsoft Office PowerPoint</Application>
  <PresentationFormat>Экран (4:3)</PresentationFormat>
  <Paragraphs>43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Calibri</vt:lpstr>
      <vt:lpstr>Comic Sans MS</vt:lpstr>
      <vt:lpstr>Bookman Old Style</vt:lpstr>
      <vt:lpstr>Century Schoolbook</vt:lpstr>
      <vt:lpstr>Monotype Corsiva</vt:lpstr>
      <vt:lpstr>Times New Roman</vt:lpstr>
      <vt:lpstr>ItalicT</vt:lpstr>
      <vt:lpstr>Оформление по умолчанию</vt:lpstr>
      <vt:lpstr>Страна Знаний</vt:lpstr>
      <vt:lpstr>Тема урока:</vt:lpstr>
      <vt:lpstr>ДОМ ШИПЯЩИХ</vt:lpstr>
      <vt:lpstr>Вперёд! В страну Знаний!</vt:lpstr>
      <vt:lpstr>Презентация PowerPoint</vt:lpstr>
      <vt:lpstr>Принцесса Орфограмма</vt:lpstr>
      <vt:lpstr>Заполните таблицу (упр. 560)</vt:lpstr>
      <vt:lpstr> Задание: запишите существительные в творительном падеже, используя предлоги  над, под, перед, с. </vt:lpstr>
      <vt:lpstr>Презентация PowerPoint</vt:lpstr>
      <vt:lpstr>Домашнее задание</vt:lpstr>
    </vt:vector>
  </TitlesOfParts>
  <Company>школа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dc:creator>Учитель</dc:creator>
  <cp:lastModifiedBy>Пользователь</cp:lastModifiedBy>
  <cp:revision>57</cp:revision>
  <dcterms:created xsi:type="dcterms:W3CDTF">2007-12-21T08:08:44Z</dcterms:created>
  <dcterms:modified xsi:type="dcterms:W3CDTF">2025-07-04T10:08:56Z</dcterms:modified>
</cp:coreProperties>
</file>