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8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  <p:sldMasterId id="2147483655" r:id="rId2"/>
    <p:sldMasterId id="2147484092" r:id="rId3"/>
    <p:sldMasterId id="2147484140" r:id="rId4"/>
  </p:sldMasterIdLst>
  <p:sldIdLst>
    <p:sldId id="256" r:id="rId5"/>
    <p:sldId id="257" r:id="rId6"/>
    <p:sldId id="259" r:id="rId7"/>
    <p:sldId id="320" r:id="rId8"/>
    <p:sldId id="321" r:id="rId9"/>
    <p:sldId id="322" r:id="rId10"/>
    <p:sldId id="323" r:id="rId11"/>
    <p:sldId id="331" r:id="rId12"/>
    <p:sldId id="325" r:id="rId13"/>
    <p:sldId id="326" r:id="rId14"/>
    <p:sldId id="327" r:id="rId15"/>
    <p:sldId id="328" r:id="rId16"/>
    <p:sldId id="329" r:id="rId17"/>
    <p:sldId id="330" r:id="rId18"/>
    <p:sldId id="260" r:id="rId19"/>
    <p:sldId id="261" r:id="rId20"/>
    <p:sldId id="262" r:id="rId21"/>
    <p:sldId id="333" r:id="rId22"/>
    <p:sldId id="332" r:id="rId23"/>
    <p:sldId id="298" r:id="rId24"/>
    <p:sldId id="291" r:id="rId25"/>
    <p:sldId id="292" r:id="rId26"/>
    <p:sldId id="293" r:id="rId27"/>
    <p:sldId id="300" r:id="rId28"/>
    <p:sldId id="316" r:id="rId29"/>
    <p:sldId id="317" r:id="rId3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63D60C"/>
    <a:srgbClr val="CCFF66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28" autoAdjust="0"/>
    <p:restoredTop sz="94660"/>
  </p:normalViewPr>
  <p:slideViewPr>
    <p:cSldViewPr>
      <p:cViewPr varScale="1">
        <p:scale>
          <a:sx n="86" d="100"/>
          <a:sy n="86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06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9240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9241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3395F-8F13-4219-ADD8-6212B4DAFF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557D90-39E5-42F5-B47B-6F184EA59E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018445-45EE-485E-955B-5EEC34034A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5120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121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84BB7-3AE5-4140-8C16-985C90EAC9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5F13D-44DB-462B-9709-52E175B9C2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B09DAF-29CA-44AB-AA8C-44EDCFA84F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32EF37-118A-4A6C-8010-9F565113F7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32BC8B-5E2A-40E1-A953-1A229C969A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FE5919-FCAE-4D79-B1C8-238B94F7E1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88C0CE-08F0-479D-9A4A-4F28AC34E7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BE6369-4776-479F-8113-A3E172477A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DF474-C03C-4EB6-BC1D-11C2B6B4F5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455D3-FA0B-4D28-A713-31F3B3E55A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B3DDC-83B4-43F5-B766-107E0C2218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0C6852-554B-4F91-86D1-1C9548C38E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Прямоугольник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5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7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42A898-F292-40CB-89D2-283C382A8A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0C365-6E64-488E-9959-7BF278BD77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Полилиния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Полилиния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Полилиния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Прямоугольник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F7C7139-AC76-4210-83D4-C33DCBBAC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6D1654C-414C-4C12-98DD-4E88DA326B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Прямоугольник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Прямоугольник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Прямоугольник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Прямоугольник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A4D51F7-1E49-448F-A732-41AFBFA686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B9BBC-6241-4110-81CF-A8AEB0914A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A4F3DD6-28C1-45BC-BE47-21457F2854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BDC48-F552-4DB5-ACC8-1390C7736B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0EEB8-83A3-43CE-BCE7-49E2C913A7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Группа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 rot="16200000">
              <a:off x="6663593" y="12945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rot="5400000" flipH="1">
              <a:off x="6744513" y="1293533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Группа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Прямая соединительная линия 11"/>
            <p:cNvCxnSpPr/>
            <p:nvPr/>
          </p:nvCxnSpPr>
          <p:spPr>
            <a:xfrm rot="16200000">
              <a:off x="6663593" y="12945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rot="5400000" flipH="1">
              <a:off x="6744513" y="1293533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Группа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 rot="16200000">
              <a:off x="6663592" y="1294506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rot="5400000" flipH="1">
              <a:off x="6744512" y="12935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0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AC476A6-E060-46EF-88B7-1A309E10F6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A95566-BEFF-42B4-B73C-99C8608499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9DC5B-747A-4314-922B-0EB723C621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368E7B4-E987-4EAF-A9DE-09FA27E58A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16253-064C-456E-9138-FD0DE18FD8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AEA4598-8F7B-463E-BCC1-9C9615313A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82B39-23EE-411F-8F4C-4CF8C74A78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5CD7F-DC89-4B39-BFA2-DA941268D5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BC841-E162-4F9A-A991-115971982E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7D0EF-5609-4031-86D7-F3FC68C33C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2E5B7-29A6-48A0-A20A-3666CB80EC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1E326-262D-48DF-ADB2-B38E5E7E47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24C5D7E-756F-4681-B48F-528145C5F6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5FAED-8A2B-4194-A613-7C0A0D2D0C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2C895378-C5FA-4845-93E7-5E68228950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4BF61-4F57-4A20-A25E-F550C30FB1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8D1DF-A318-429D-98FE-EC88FEAEAE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F255F8-60BE-4706-845A-51DD1A978E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B32096-674B-462B-BCD3-E7F9FB1C3D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FE44D-19A8-4C84-8B77-CF05428812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819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19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19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19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19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0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0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0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0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0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0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0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0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0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0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1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1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1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1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1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1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8216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8217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218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219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89A0556D-62C7-4FF9-9350-06D6AB0C67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220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364" r:id="rId1"/>
    <p:sldLayoutId id="2147484332" r:id="rId2"/>
    <p:sldLayoutId id="2147484333" r:id="rId3"/>
    <p:sldLayoutId id="2147484334" r:id="rId4"/>
    <p:sldLayoutId id="2147484335" r:id="rId5"/>
    <p:sldLayoutId id="2147484336" r:id="rId6"/>
    <p:sldLayoutId id="2147484337" r:id="rId7"/>
    <p:sldLayoutId id="2147484338" r:id="rId8"/>
    <p:sldLayoutId id="2147484339" r:id="rId9"/>
    <p:sldLayoutId id="2147484340" r:id="rId10"/>
    <p:sldLayoutId id="214748434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50179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0180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0181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0182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0183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0184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0185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0186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5018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8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8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94A44004-150F-44F2-ADE5-AA1E139D22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0190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0191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365" r:id="rId1"/>
    <p:sldLayoutId id="2147484342" r:id="rId2"/>
    <p:sldLayoutId id="2147484343" r:id="rId3"/>
    <p:sldLayoutId id="2147484344" r:id="rId4"/>
    <p:sldLayoutId id="2147484345" r:id="rId5"/>
    <p:sldLayoutId id="2147484346" r:id="rId6"/>
    <p:sldLayoutId id="2147484347" r:id="rId7"/>
    <p:sldLayoutId id="2147484348" r:id="rId8"/>
    <p:sldLayoutId id="2147484349" r:id="rId9"/>
    <p:sldLayoutId id="2147484350" r:id="rId10"/>
    <p:sldLayoutId id="214748435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84" name="Текст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12080A73-6864-4128-8C02-E170A0C69A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366" r:id="rId1"/>
    <p:sldLayoutId id="2147484352" r:id="rId2"/>
    <p:sldLayoutId id="2147484367" r:id="rId3"/>
    <p:sldLayoutId id="2147484368" r:id="rId4"/>
    <p:sldLayoutId id="2147484369" r:id="rId5"/>
    <p:sldLayoutId id="2147484353" r:id="rId6"/>
    <p:sldLayoutId id="2147484370" r:id="rId7"/>
    <p:sldLayoutId id="2147484354" r:id="rId8"/>
    <p:sldLayoutId id="2147484371" r:id="rId9"/>
    <p:sldLayoutId id="2147484355" r:id="rId10"/>
    <p:sldLayoutId id="214748435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eaLnBrk="0" fontAlgn="base" hangingPunct="0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102" name="Текст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1875404-37C0-497E-88B5-34282AB985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2" r:id="rId1"/>
    <p:sldLayoutId id="2147484357" r:id="rId2"/>
    <p:sldLayoutId id="2147484373" r:id="rId3"/>
    <p:sldLayoutId id="2147484358" r:id="rId4"/>
    <p:sldLayoutId id="2147484359" r:id="rId5"/>
    <p:sldLayoutId id="2147484360" r:id="rId6"/>
    <p:sldLayoutId id="2147484361" r:id="rId7"/>
    <p:sldLayoutId id="2147484362" r:id="rId8"/>
    <p:sldLayoutId id="2147484374" r:id="rId9"/>
    <p:sldLayoutId id="2147484363" r:id="rId10"/>
    <p:sldLayoutId id="214748437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gif"/><Relationship Id="rId4" Type="http://schemas.openxmlformats.org/officeDocument/2006/relationships/slide" Target="slid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slide" Target="slide3.xml"/><Relationship Id="rId7" Type="http://schemas.openxmlformats.org/officeDocument/2006/relationships/slide" Target="slide13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11" Type="http://schemas.openxmlformats.org/officeDocument/2006/relationships/image" Target="../media/image9.jpeg"/><Relationship Id="rId5" Type="http://schemas.openxmlformats.org/officeDocument/2006/relationships/slide" Target="slide4.xml"/><Relationship Id="rId10" Type="http://schemas.openxmlformats.org/officeDocument/2006/relationships/image" Target="../media/image8.jpeg"/><Relationship Id="rId4" Type="http://schemas.openxmlformats.org/officeDocument/2006/relationships/slide" Target="slide7.xml"/><Relationship Id="rId9" Type="http://schemas.openxmlformats.org/officeDocument/2006/relationships/image" Target="../media/image7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3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5.xml"/><Relationship Id="rId4" Type="http://schemas.openxmlformats.org/officeDocument/2006/relationships/slide" Target="slide1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10" y="1071546"/>
            <a:ext cx="7772400" cy="18288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Имя </a:t>
            </a:r>
            <a:r>
              <a:rPr lang="ru-RU" dirty="0" smtClean="0"/>
              <a:t>прилагательное</a:t>
            </a:r>
            <a:br>
              <a:rPr lang="ru-RU" dirty="0" smtClean="0"/>
            </a:br>
            <a:r>
              <a:rPr lang="ru-RU" dirty="0" smtClean="0"/>
              <a:t>как часть речи</a:t>
            </a:r>
            <a:endParaRPr lang="ru-RU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dirty="0" smtClean="0"/>
          </a:p>
          <a:p>
            <a:pPr eaLnBrk="1" hangingPunct="1">
              <a:defRPr/>
            </a:pPr>
            <a:r>
              <a:rPr lang="ru-RU" dirty="0" smtClean="0"/>
              <a:t>Урок-открытие</a:t>
            </a:r>
          </a:p>
        </p:txBody>
      </p:sp>
      <p:pic>
        <p:nvPicPr>
          <p:cNvPr id="17412" name="Picture 4" descr="line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24075" y="5157788"/>
            <a:ext cx="4824413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5" descr="line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95513" y="549275"/>
            <a:ext cx="4824412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6" descr="j023395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3575" y="2708275"/>
            <a:ext cx="2559050" cy="194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rgbClr val="FFFF00"/>
                </a:solidFill>
              </a:rPr>
              <a:t>Просклоняем словосочетания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50" y="1600200"/>
            <a:ext cx="8401050" cy="4530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ru-RU" sz="4800" b="1" u="sng" dirty="0" smtClean="0">
              <a:solidFill>
                <a:srgbClr val="92D050"/>
              </a:solidFill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4800" b="1" u="sng" dirty="0" smtClean="0">
                <a:solidFill>
                  <a:srgbClr val="92D050"/>
                </a:solidFill>
              </a:rPr>
              <a:t>I </a:t>
            </a:r>
            <a:r>
              <a:rPr lang="ru-RU" sz="4800" b="1" u="sng" dirty="0" smtClean="0">
                <a:solidFill>
                  <a:srgbClr val="92D050"/>
                </a:solidFill>
              </a:rPr>
              <a:t>вариант</a:t>
            </a:r>
            <a:r>
              <a:rPr lang="ru-RU" sz="4800" dirty="0" smtClean="0">
                <a:solidFill>
                  <a:srgbClr val="92D050"/>
                </a:solidFill>
              </a:rPr>
              <a:t>         </a:t>
            </a:r>
            <a:r>
              <a:rPr lang="en-US" sz="4800" b="1" u="sng" dirty="0" smtClean="0">
                <a:solidFill>
                  <a:srgbClr val="92D050"/>
                </a:solidFill>
              </a:rPr>
              <a:t>II</a:t>
            </a:r>
            <a:r>
              <a:rPr lang="ru-RU" sz="4800" b="1" u="sng" dirty="0" smtClean="0">
                <a:solidFill>
                  <a:srgbClr val="92D050"/>
                </a:solidFill>
              </a:rPr>
              <a:t> вариант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600" dirty="0" smtClean="0"/>
              <a:t>Черемуха душистая     Небо ясное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rgbClr val="FFFF00"/>
                </a:solidFill>
              </a:rPr>
              <a:t>ПРОВЕРЬ СЕБЯ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И.п. черемуха душистая, небо ясное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Р.п. черемухи душистой, неба ясного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Д.п. черемухе душистой, небу ясному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В.п. черемуху душистую, небо ясное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Т.п. черемухой душистой, небом ясным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П.п. о черемухе душистой, о небе ясном</a:t>
            </a:r>
          </a:p>
        </p:txBody>
      </p:sp>
      <p:pic>
        <p:nvPicPr>
          <p:cNvPr id="27652" name="Picture 5" descr="j031809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43813" y="285750"/>
            <a:ext cx="1295400" cy="113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solidFill>
                  <a:srgbClr val="00FFFF"/>
                </a:solidFill>
              </a:rPr>
              <a:t>МОРФОЛОГИЧЕСКИЕ ПРИЗНАКИ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800" dirty="0" smtClean="0">
                <a:solidFill>
                  <a:srgbClr val="FFFF00"/>
                </a:solidFill>
                <a:hlinkClick r:id="rId2" action="ppaction://hlinksldjump"/>
              </a:rPr>
              <a:t>Прилагательные изменяются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800" dirty="0" smtClean="0">
                <a:solidFill>
                  <a:srgbClr val="FFFF00"/>
                </a:solidFill>
                <a:hlinkClick r:id="rId2" action="ppaction://hlinksldjump"/>
              </a:rPr>
              <a:t>ПО ЧИСЛАМ, ПАДЕЖАМ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dirty="0" smtClean="0">
                <a:solidFill>
                  <a:srgbClr val="FFFF00"/>
                </a:solidFill>
                <a:hlinkClick r:id="rId2" action="ppaction://hlinksldjump"/>
              </a:rPr>
              <a:t>и в единственном числе </a:t>
            </a:r>
            <a:r>
              <a:rPr lang="ru-RU" sz="4800" dirty="0" smtClean="0">
                <a:solidFill>
                  <a:srgbClr val="FFFF00"/>
                </a:solidFill>
                <a:hlinkClick r:id="rId2" action="ppaction://hlinksldjump"/>
              </a:rPr>
              <a:t>по РОДАМ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000" dirty="0" smtClean="0">
                <a:solidFill>
                  <a:srgbClr val="FFFF00"/>
                </a:solidFill>
              </a:rPr>
              <a:t>Спишите. Вставьте пропущенные буквы. Подчеркните члены предложения. </a:t>
            </a:r>
            <a:br>
              <a:rPr lang="ru-RU" sz="3000" dirty="0" smtClean="0">
                <a:solidFill>
                  <a:srgbClr val="FFFF00"/>
                </a:solidFill>
              </a:rPr>
            </a:br>
            <a:r>
              <a:rPr lang="ru-RU" sz="3000" dirty="0" smtClean="0">
                <a:solidFill>
                  <a:srgbClr val="FFFF00"/>
                </a:solidFill>
              </a:rPr>
              <a:t>Каким членом предложения является имя прилагательное?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3600" dirty="0" smtClean="0"/>
              <a:t>Стоит </a:t>
            </a:r>
            <a:r>
              <a:rPr lang="ru-RU" sz="3600" dirty="0" err="1" smtClean="0"/>
              <a:t>з</a:t>
            </a:r>
            <a:r>
              <a:rPr lang="ru-RU" sz="3600" dirty="0" smtClean="0"/>
              <a:t>..</a:t>
            </a:r>
            <a:r>
              <a:rPr lang="ru-RU" sz="800" dirty="0" smtClean="0"/>
              <a:t> </a:t>
            </a:r>
            <a:r>
              <a:rPr lang="ru-RU" sz="3600" dirty="0" err="1" smtClean="0"/>
              <a:t>лотая</a:t>
            </a:r>
            <a:r>
              <a:rPr lang="ru-RU" sz="3600" dirty="0" smtClean="0"/>
              <a:t> ос..</a:t>
            </a:r>
            <a:r>
              <a:rPr lang="ru-RU" sz="800" dirty="0" smtClean="0"/>
              <a:t> </a:t>
            </a:r>
            <a:r>
              <a:rPr lang="ru-RU" sz="3600" dirty="0" err="1" smtClean="0"/>
              <a:t>нь</a:t>
            </a:r>
            <a:r>
              <a:rPr lang="ru-RU" sz="3600" dirty="0" smtClean="0"/>
              <a:t>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36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600" dirty="0" smtClean="0"/>
              <a:t>Падают р..</a:t>
            </a:r>
            <a:r>
              <a:rPr lang="ru-RU" sz="800" dirty="0" smtClean="0"/>
              <a:t> </a:t>
            </a:r>
            <a:r>
              <a:rPr lang="ru-RU" sz="3600" dirty="0" err="1" smtClean="0"/>
              <a:t>зные</a:t>
            </a:r>
            <a:r>
              <a:rPr lang="ru-RU" sz="3600" dirty="0" smtClean="0"/>
              <a:t> листья.</a:t>
            </a:r>
            <a:r>
              <a:rPr lang="ru-RU" sz="36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blipFill>
                  <a:blip r:embed="rId2"/>
                  <a:tile tx="0" ty="0" sx="100000" sy="100000" flip="none" algn="tl"/>
                </a:blip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 </a:t>
            </a:r>
            <a:endParaRPr lang="ru-RU" sz="36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sz="36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600" dirty="0" smtClean="0"/>
              <a:t>Ш..</a:t>
            </a:r>
            <a:r>
              <a:rPr lang="ru-RU" sz="800" dirty="0" smtClean="0"/>
              <a:t> </a:t>
            </a:r>
            <a:r>
              <a:rPr lang="ru-RU" sz="3600" dirty="0" err="1" smtClean="0"/>
              <a:t>рсть</a:t>
            </a:r>
            <a:r>
              <a:rPr lang="ru-RU" sz="3600" dirty="0" smtClean="0"/>
              <a:t> у зайца густая.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36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600" dirty="0" smtClean="0"/>
              <a:t>У грызунов зубы длинные.</a:t>
            </a:r>
          </a:p>
        </p:txBody>
      </p:sp>
      <p:sp>
        <p:nvSpPr>
          <p:cNvPr id="6" name="Полилиния 5"/>
          <p:cNvSpPr/>
          <p:nvPr/>
        </p:nvSpPr>
        <p:spPr>
          <a:xfrm>
            <a:off x="1928813" y="2143125"/>
            <a:ext cx="1571625" cy="122238"/>
          </a:xfrm>
          <a:custGeom>
            <a:avLst/>
            <a:gdLst>
              <a:gd name="connsiteX0" fmla="*/ 0 w 1299990"/>
              <a:gd name="connsiteY0" fmla="*/ 110169 h 123022"/>
              <a:gd name="connsiteX1" fmla="*/ 66101 w 1299990"/>
              <a:gd name="connsiteY1" fmla="*/ 0 h 123022"/>
              <a:gd name="connsiteX2" fmla="*/ 176270 w 1299990"/>
              <a:gd name="connsiteY2" fmla="*/ 110169 h 123022"/>
              <a:gd name="connsiteX3" fmla="*/ 253388 w 1299990"/>
              <a:gd name="connsiteY3" fmla="*/ 22034 h 123022"/>
              <a:gd name="connsiteX4" fmla="*/ 341523 w 1299990"/>
              <a:gd name="connsiteY4" fmla="*/ 121186 h 123022"/>
              <a:gd name="connsiteX5" fmla="*/ 418641 w 1299990"/>
              <a:gd name="connsiteY5" fmla="*/ 22034 h 123022"/>
              <a:gd name="connsiteX6" fmla="*/ 517793 w 1299990"/>
              <a:gd name="connsiteY6" fmla="*/ 121186 h 123022"/>
              <a:gd name="connsiteX7" fmla="*/ 594911 w 1299990"/>
              <a:gd name="connsiteY7" fmla="*/ 22034 h 123022"/>
              <a:gd name="connsiteX8" fmla="*/ 683046 w 1299990"/>
              <a:gd name="connsiteY8" fmla="*/ 121186 h 123022"/>
              <a:gd name="connsiteX9" fmla="*/ 771181 w 1299990"/>
              <a:gd name="connsiteY9" fmla="*/ 22034 h 123022"/>
              <a:gd name="connsiteX10" fmla="*/ 859316 w 1299990"/>
              <a:gd name="connsiteY10" fmla="*/ 121186 h 123022"/>
              <a:gd name="connsiteX11" fmla="*/ 958468 w 1299990"/>
              <a:gd name="connsiteY11" fmla="*/ 33051 h 123022"/>
              <a:gd name="connsiteX12" fmla="*/ 1024569 w 1299990"/>
              <a:gd name="connsiteY12" fmla="*/ 110169 h 123022"/>
              <a:gd name="connsiteX13" fmla="*/ 1123721 w 1299990"/>
              <a:gd name="connsiteY13" fmla="*/ 11017 h 123022"/>
              <a:gd name="connsiteX14" fmla="*/ 1178805 w 1299990"/>
              <a:gd name="connsiteY14" fmla="*/ 110169 h 123022"/>
              <a:gd name="connsiteX15" fmla="*/ 1299990 w 1299990"/>
              <a:gd name="connsiteY15" fmla="*/ 33051 h 123022"/>
              <a:gd name="connsiteX16" fmla="*/ 1299990 w 1299990"/>
              <a:gd name="connsiteY16" fmla="*/ 33051 h 123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99990" h="123022">
                <a:moveTo>
                  <a:pt x="0" y="110169"/>
                </a:moveTo>
                <a:cubicBezTo>
                  <a:pt x="18361" y="55084"/>
                  <a:pt x="36723" y="0"/>
                  <a:pt x="66101" y="0"/>
                </a:cubicBezTo>
                <a:cubicBezTo>
                  <a:pt x="95479" y="0"/>
                  <a:pt x="145056" y="106497"/>
                  <a:pt x="176270" y="110169"/>
                </a:cubicBezTo>
                <a:cubicBezTo>
                  <a:pt x="207484" y="113841"/>
                  <a:pt x="225846" y="20198"/>
                  <a:pt x="253388" y="22034"/>
                </a:cubicBezTo>
                <a:cubicBezTo>
                  <a:pt x="280930" y="23870"/>
                  <a:pt x="313981" y="121186"/>
                  <a:pt x="341523" y="121186"/>
                </a:cubicBezTo>
                <a:cubicBezTo>
                  <a:pt x="369065" y="121186"/>
                  <a:pt x="389263" y="22034"/>
                  <a:pt x="418641" y="22034"/>
                </a:cubicBezTo>
                <a:cubicBezTo>
                  <a:pt x="448019" y="22034"/>
                  <a:pt x="488415" y="121186"/>
                  <a:pt x="517793" y="121186"/>
                </a:cubicBezTo>
                <a:cubicBezTo>
                  <a:pt x="547171" y="121186"/>
                  <a:pt x="567369" y="22034"/>
                  <a:pt x="594911" y="22034"/>
                </a:cubicBezTo>
                <a:cubicBezTo>
                  <a:pt x="622453" y="22034"/>
                  <a:pt x="653668" y="121186"/>
                  <a:pt x="683046" y="121186"/>
                </a:cubicBezTo>
                <a:cubicBezTo>
                  <a:pt x="712424" y="121186"/>
                  <a:pt x="741803" y="22034"/>
                  <a:pt x="771181" y="22034"/>
                </a:cubicBezTo>
                <a:cubicBezTo>
                  <a:pt x="800559" y="22034"/>
                  <a:pt x="828102" y="119350"/>
                  <a:pt x="859316" y="121186"/>
                </a:cubicBezTo>
                <a:cubicBezTo>
                  <a:pt x="890530" y="123022"/>
                  <a:pt x="930926" y="34887"/>
                  <a:pt x="958468" y="33051"/>
                </a:cubicBezTo>
                <a:cubicBezTo>
                  <a:pt x="986010" y="31215"/>
                  <a:pt x="997027" y="113841"/>
                  <a:pt x="1024569" y="110169"/>
                </a:cubicBezTo>
                <a:cubicBezTo>
                  <a:pt x="1052111" y="106497"/>
                  <a:pt x="1098015" y="11017"/>
                  <a:pt x="1123721" y="11017"/>
                </a:cubicBezTo>
                <a:cubicBezTo>
                  <a:pt x="1149427" y="11017"/>
                  <a:pt x="1149427" y="106497"/>
                  <a:pt x="1178805" y="110169"/>
                </a:cubicBezTo>
                <a:cubicBezTo>
                  <a:pt x="1208183" y="113841"/>
                  <a:pt x="1299990" y="33051"/>
                  <a:pt x="1299990" y="33051"/>
                </a:cubicBezTo>
                <a:lnTo>
                  <a:pt x="1299990" y="33051"/>
                </a:lnTo>
              </a:path>
            </a:pathLst>
          </a:cu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7" name="Полилиния 6"/>
          <p:cNvSpPr/>
          <p:nvPr/>
        </p:nvSpPr>
        <p:spPr>
          <a:xfrm>
            <a:off x="2357438" y="3500438"/>
            <a:ext cx="1428750" cy="142875"/>
          </a:xfrm>
          <a:custGeom>
            <a:avLst/>
            <a:gdLst>
              <a:gd name="connsiteX0" fmla="*/ 0 w 1299990"/>
              <a:gd name="connsiteY0" fmla="*/ 110169 h 123022"/>
              <a:gd name="connsiteX1" fmla="*/ 66101 w 1299990"/>
              <a:gd name="connsiteY1" fmla="*/ 0 h 123022"/>
              <a:gd name="connsiteX2" fmla="*/ 176270 w 1299990"/>
              <a:gd name="connsiteY2" fmla="*/ 110169 h 123022"/>
              <a:gd name="connsiteX3" fmla="*/ 253388 w 1299990"/>
              <a:gd name="connsiteY3" fmla="*/ 22034 h 123022"/>
              <a:gd name="connsiteX4" fmla="*/ 341523 w 1299990"/>
              <a:gd name="connsiteY4" fmla="*/ 121186 h 123022"/>
              <a:gd name="connsiteX5" fmla="*/ 418641 w 1299990"/>
              <a:gd name="connsiteY5" fmla="*/ 22034 h 123022"/>
              <a:gd name="connsiteX6" fmla="*/ 517793 w 1299990"/>
              <a:gd name="connsiteY6" fmla="*/ 121186 h 123022"/>
              <a:gd name="connsiteX7" fmla="*/ 594911 w 1299990"/>
              <a:gd name="connsiteY7" fmla="*/ 22034 h 123022"/>
              <a:gd name="connsiteX8" fmla="*/ 683046 w 1299990"/>
              <a:gd name="connsiteY8" fmla="*/ 121186 h 123022"/>
              <a:gd name="connsiteX9" fmla="*/ 771181 w 1299990"/>
              <a:gd name="connsiteY9" fmla="*/ 22034 h 123022"/>
              <a:gd name="connsiteX10" fmla="*/ 859316 w 1299990"/>
              <a:gd name="connsiteY10" fmla="*/ 121186 h 123022"/>
              <a:gd name="connsiteX11" fmla="*/ 958468 w 1299990"/>
              <a:gd name="connsiteY11" fmla="*/ 33051 h 123022"/>
              <a:gd name="connsiteX12" fmla="*/ 1024569 w 1299990"/>
              <a:gd name="connsiteY12" fmla="*/ 110169 h 123022"/>
              <a:gd name="connsiteX13" fmla="*/ 1123721 w 1299990"/>
              <a:gd name="connsiteY13" fmla="*/ 11017 h 123022"/>
              <a:gd name="connsiteX14" fmla="*/ 1178805 w 1299990"/>
              <a:gd name="connsiteY14" fmla="*/ 110169 h 123022"/>
              <a:gd name="connsiteX15" fmla="*/ 1299990 w 1299990"/>
              <a:gd name="connsiteY15" fmla="*/ 33051 h 123022"/>
              <a:gd name="connsiteX16" fmla="*/ 1299990 w 1299990"/>
              <a:gd name="connsiteY16" fmla="*/ 33051 h 123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99990" h="123022">
                <a:moveTo>
                  <a:pt x="0" y="110169"/>
                </a:moveTo>
                <a:cubicBezTo>
                  <a:pt x="18361" y="55084"/>
                  <a:pt x="36723" y="0"/>
                  <a:pt x="66101" y="0"/>
                </a:cubicBezTo>
                <a:cubicBezTo>
                  <a:pt x="95479" y="0"/>
                  <a:pt x="145056" y="106497"/>
                  <a:pt x="176270" y="110169"/>
                </a:cubicBezTo>
                <a:cubicBezTo>
                  <a:pt x="207484" y="113841"/>
                  <a:pt x="225846" y="20198"/>
                  <a:pt x="253388" y="22034"/>
                </a:cubicBezTo>
                <a:cubicBezTo>
                  <a:pt x="280930" y="23870"/>
                  <a:pt x="313981" y="121186"/>
                  <a:pt x="341523" y="121186"/>
                </a:cubicBezTo>
                <a:cubicBezTo>
                  <a:pt x="369065" y="121186"/>
                  <a:pt x="389263" y="22034"/>
                  <a:pt x="418641" y="22034"/>
                </a:cubicBezTo>
                <a:cubicBezTo>
                  <a:pt x="448019" y="22034"/>
                  <a:pt x="488415" y="121186"/>
                  <a:pt x="517793" y="121186"/>
                </a:cubicBezTo>
                <a:cubicBezTo>
                  <a:pt x="547171" y="121186"/>
                  <a:pt x="567369" y="22034"/>
                  <a:pt x="594911" y="22034"/>
                </a:cubicBezTo>
                <a:cubicBezTo>
                  <a:pt x="622453" y="22034"/>
                  <a:pt x="653668" y="121186"/>
                  <a:pt x="683046" y="121186"/>
                </a:cubicBezTo>
                <a:cubicBezTo>
                  <a:pt x="712424" y="121186"/>
                  <a:pt x="741803" y="22034"/>
                  <a:pt x="771181" y="22034"/>
                </a:cubicBezTo>
                <a:cubicBezTo>
                  <a:pt x="800559" y="22034"/>
                  <a:pt x="828102" y="119350"/>
                  <a:pt x="859316" y="121186"/>
                </a:cubicBezTo>
                <a:cubicBezTo>
                  <a:pt x="890530" y="123022"/>
                  <a:pt x="930926" y="34887"/>
                  <a:pt x="958468" y="33051"/>
                </a:cubicBezTo>
                <a:cubicBezTo>
                  <a:pt x="986010" y="31215"/>
                  <a:pt x="997027" y="113841"/>
                  <a:pt x="1024569" y="110169"/>
                </a:cubicBezTo>
                <a:cubicBezTo>
                  <a:pt x="1052111" y="106497"/>
                  <a:pt x="1098015" y="11017"/>
                  <a:pt x="1123721" y="11017"/>
                </a:cubicBezTo>
                <a:cubicBezTo>
                  <a:pt x="1149427" y="11017"/>
                  <a:pt x="1149427" y="106497"/>
                  <a:pt x="1178805" y="110169"/>
                </a:cubicBezTo>
                <a:cubicBezTo>
                  <a:pt x="1208183" y="113841"/>
                  <a:pt x="1299990" y="33051"/>
                  <a:pt x="1299990" y="33051"/>
                </a:cubicBezTo>
                <a:lnTo>
                  <a:pt x="1299990" y="33051"/>
                </a:lnTo>
              </a:path>
            </a:pathLst>
          </a:cu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4000500" y="4857750"/>
            <a:ext cx="1285875" cy="1588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000500" y="5000625"/>
            <a:ext cx="1285875" cy="1588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143375" y="6143625"/>
            <a:ext cx="1928813" cy="1588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143375" y="6286500"/>
            <a:ext cx="1928813" cy="1588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2071670" y="1571612"/>
            <a:ext cx="391046" cy="83099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blipFill>
                  <a:blip r:embed="rId2"/>
                  <a:tile tx="0" ty="0" sx="100000" sy="100000" flip="none" algn="tl"/>
                </a:blip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о</a:t>
            </a:r>
            <a:r>
              <a:rPr lang="ru-RU" sz="800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blipFill>
                  <a:blip r:embed="rId2"/>
                  <a:tile tx="0" ty="0" sx="100000" sy="100000" flip="none" algn="tl"/>
                </a:blip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 </a:t>
            </a:r>
            <a:endParaRPr lang="ru-RU" sz="4000" b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blipFill>
                <a:blip r:embed="rId2"/>
                <a:tile tx="0" ty="0" sx="100000" sy="100000" flip="none" algn="tl"/>
              </a:blip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00298" y="2857496"/>
            <a:ext cx="391046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blipFill>
                  <a:blip r:embed="rId2"/>
                  <a:tile tx="0" ty="0" sx="100000" sy="100000" flip="none" algn="tl"/>
                </a:blip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е</a:t>
            </a:r>
            <a:r>
              <a:rPr lang="ru-RU" sz="800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blipFill>
                  <a:blip r:embed="rId2"/>
                  <a:tile tx="0" ty="0" sx="100000" sy="100000" flip="none" algn="tl"/>
                </a:blip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 </a:t>
            </a:r>
            <a:endParaRPr lang="ru-RU" sz="4000" b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blipFill>
                <a:blip r:embed="rId2"/>
                <a:tile tx="0" ty="0" sx="100000" sy="100000" flip="none" algn="tl"/>
              </a:blip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214810" y="1571612"/>
            <a:ext cx="319608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blipFill>
                  <a:blip r:embed="rId2"/>
                  <a:tile tx="0" ty="0" sx="100000" sy="100000" flip="none" algn="tl"/>
                </a:blip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е</a:t>
            </a:r>
            <a:r>
              <a:rPr lang="ru-RU" sz="800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blipFill>
                  <a:blip r:embed="rId2"/>
                  <a:tile tx="0" ty="0" sx="100000" sy="100000" flip="none" algn="tl"/>
                </a:blip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 </a:t>
            </a:r>
            <a:endParaRPr lang="ru-RU" sz="4000" b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blipFill>
                <a:blip r:embed="rId2"/>
                <a:tile tx="0" ty="0" sx="100000" sy="100000" flip="none" algn="tl"/>
              </a:blip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28662" y="4143380"/>
            <a:ext cx="428628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blipFill>
                  <a:blip r:embed="rId2"/>
                  <a:tile tx="0" ty="0" sx="100000" sy="100000" flip="none" algn="tl"/>
                </a:blip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е</a:t>
            </a:r>
            <a:r>
              <a:rPr lang="ru-RU" sz="800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blipFill>
                  <a:blip r:embed="rId2"/>
                  <a:tile tx="0" ty="0" sx="100000" sy="100000" flip="none" algn="tl"/>
                </a:blip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  </a:t>
            </a:r>
            <a:endParaRPr lang="ru-RU" sz="4000" b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blipFill>
                <a:blip r:embed="rId2"/>
                <a:tile tx="0" ty="0" sx="100000" sy="100000" flip="none" algn="tl"/>
              </a:blip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rgbClr val="CCFF66"/>
                </a:solidFill>
              </a:rPr>
              <a:t>Синтаксическая роль</a:t>
            </a:r>
            <a:endParaRPr lang="ru-RU" b="1" dirty="0">
              <a:solidFill>
                <a:srgbClr val="CCFF66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ru-RU" sz="4800" dirty="0" smtClean="0">
                <a:solidFill>
                  <a:srgbClr val="FFFF00"/>
                </a:solidFill>
                <a:hlinkClick r:id="rId2" action="ppaction://hlinksldjump"/>
              </a:rPr>
              <a:t>Имя прилагательное 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ru-RU" sz="4800" dirty="0" smtClean="0">
                <a:solidFill>
                  <a:srgbClr val="FFFF00"/>
                </a:solidFill>
                <a:hlinkClick r:id="rId2" action="ppaction://hlinksldjump"/>
              </a:rPr>
              <a:t>в предложении является определением или сказуемым</a:t>
            </a:r>
            <a:endParaRPr lang="ru-RU" sz="4800" dirty="0">
              <a:solidFill>
                <a:srgbClr val="FFFF00"/>
              </a:solidFill>
              <a:hlinkClick r:id="rId2" action="ppaction://hlinksldjump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277813"/>
            <a:ext cx="8643938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sz="3800" b="1" dirty="0" smtClean="0">
                <a:solidFill>
                  <a:srgbClr val="92D050"/>
                </a:solidFill>
              </a:rPr>
              <a:t>ПРОВЕРЬ СЕБЯ!</a:t>
            </a:r>
            <a:r>
              <a:rPr lang="ru-RU" sz="3800" dirty="0" smtClean="0"/>
              <a:t/>
            </a:r>
            <a:br>
              <a:rPr lang="ru-RU" sz="3800" dirty="0" smtClean="0"/>
            </a:br>
            <a:r>
              <a:rPr lang="ru-RU" sz="3600" dirty="0" smtClean="0"/>
              <a:t>Какое слово является прилагательным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>
                <a:hlinkClick r:id="rId2" action="ppaction://hlinksldjump"/>
              </a:rPr>
              <a:t>Зелень</a:t>
            </a:r>
            <a:endParaRPr lang="ru-RU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>
                <a:hlinkClick r:id="rId3" action="ppaction://hlinksldjump"/>
              </a:rPr>
              <a:t>Прекрасный</a:t>
            </a:r>
            <a:endParaRPr lang="ru-RU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>
                <a:hlinkClick r:id="rId2" action="ppaction://hlinksldjump"/>
              </a:rPr>
              <a:t>Замечательно</a:t>
            </a:r>
            <a:endParaRPr lang="ru-RU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>
                <a:hlinkClick r:id="rId2" action="ppaction://hlinksldjump"/>
              </a:rPr>
              <a:t>Красота</a:t>
            </a:r>
            <a:endParaRPr lang="ru-RU" dirty="0" smtClean="0"/>
          </a:p>
        </p:txBody>
      </p:sp>
      <p:sp>
        <p:nvSpPr>
          <p:cNvPr id="31748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67738" y="6426200"/>
            <a:ext cx="576262" cy="4318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31749" name="Picture 7" descr="j024063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4171950"/>
            <a:ext cx="2305050" cy="161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800" dirty="0" smtClean="0"/>
              <a:t>Сколько имён прилагательных в стихотворении?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dirty="0" smtClean="0"/>
              <a:t>   Я смотрела из окна,</a:t>
            </a:r>
            <a:br>
              <a:rPr lang="ru-RU" sz="2800" dirty="0" smtClean="0"/>
            </a:br>
            <a:r>
              <a:rPr lang="ru-RU" sz="2800" dirty="0" smtClean="0"/>
              <a:t>Мне вся улица видна: </a:t>
            </a:r>
            <a:br>
              <a:rPr lang="ru-RU" sz="2800" dirty="0" smtClean="0"/>
            </a:br>
            <a:r>
              <a:rPr lang="ru-RU" sz="2800" dirty="0" smtClean="0"/>
              <a:t>Деревянная скамья, </a:t>
            </a:r>
            <a:br>
              <a:rPr lang="ru-RU" sz="2800" dirty="0" smtClean="0"/>
            </a:br>
            <a:r>
              <a:rPr lang="ru-RU" sz="2800" dirty="0" smtClean="0"/>
              <a:t>На скамье сидит семья: </a:t>
            </a:r>
            <a:br>
              <a:rPr lang="ru-RU" sz="2800" dirty="0" smtClean="0"/>
            </a:br>
            <a:r>
              <a:rPr lang="ru-RU" sz="2800" dirty="0" smtClean="0"/>
              <a:t>Внук – красивый, молодой, </a:t>
            </a:r>
            <a:br>
              <a:rPr lang="ru-RU" sz="2800" dirty="0" smtClean="0"/>
            </a:br>
            <a:r>
              <a:rPr lang="ru-RU" sz="2800" dirty="0" smtClean="0"/>
              <a:t>Дед с кудрявой бородой,</a:t>
            </a:r>
            <a:br>
              <a:rPr lang="ru-RU" sz="2800" dirty="0" smtClean="0"/>
            </a:br>
            <a:r>
              <a:rPr lang="ru-RU" sz="2800" dirty="0" smtClean="0"/>
              <a:t>Мама с папой, а у ног – </a:t>
            </a:r>
            <a:br>
              <a:rPr lang="ru-RU" sz="2800" dirty="0" smtClean="0"/>
            </a:br>
            <a:r>
              <a:rPr lang="ru-RU" sz="2800" dirty="0" smtClean="0"/>
              <a:t>Серый маленький щенок.</a:t>
            </a:r>
            <a:br>
              <a:rPr lang="ru-RU" sz="2800" dirty="0" smtClean="0"/>
            </a:br>
            <a:r>
              <a:rPr lang="ru-RU" sz="2800" dirty="0" smtClean="0"/>
              <a:t>Если будете внимательными</a:t>
            </a:r>
            <a:br>
              <a:rPr lang="ru-RU" sz="2800" dirty="0" smtClean="0"/>
            </a:br>
            <a:r>
              <a:rPr lang="ru-RU" sz="2800" dirty="0" smtClean="0"/>
              <a:t>Вы найдете прилагательные. </a:t>
            </a:r>
            <a:br>
              <a:rPr lang="ru-RU" sz="2800" dirty="0" smtClean="0"/>
            </a:br>
            <a:endParaRPr lang="ru-RU" sz="28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dirty="0" smtClean="0"/>
              <a:t>                                            </a:t>
            </a:r>
            <a:r>
              <a:rPr lang="ru-RU" dirty="0" smtClean="0">
                <a:hlinkClick r:id="rId2" action="ppaction://hlinksldjump"/>
              </a:rPr>
              <a:t>5</a:t>
            </a:r>
            <a:r>
              <a:rPr lang="ru-RU" dirty="0" smtClean="0"/>
              <a:t>        </a:t>
            </a:r>
            <a:r>
              <a:rPr lang="ru-RU" dirty="0" smtClean="0">
                <a:hlinkClick r:id="rId3" action="ppaction://hlinksldjump"/>
              </a:rPr>
              <a:t>7</a:t>
            </a:r>
            <a:r>
              <a:rPr lang="ru-RU" dirty="0" smtClean="0"/>
              <a:t>      </a:t>
            </a:r>
            <a:r>
              <a:rPr lang="ru-RU" dirty="0" smtClean="0">
                <a:hlinkClick r:id="rId2" action="ppaction://hlinksldjump"/>
              </a:rPr>
              <a:t>9</a:t>
            </a:r>
            <a:endParaRPr lang="ru-RU" dirty="0" smtClean="0"/>
          </a:p>
        </p:txBody>
      </p:sp>
      <p:sp>
        <p:nvSpPr>
          <p:cNvPr id="32772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2813" y="6381750"/>
            <a:ext cx="611187" cy="47625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32773" name="Picture 5" descr="j029912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88125" y="3716338"/>
            <a:ext cx="1100138" cy="180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285750"/>
            <a:ext cx="8229600" cy="1422400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dirty="0" smtClean="0">
                <a:solidFill>
                  <a:srgbClr val="92D050"/>
                </a:solidFill>
              </a:rPr>
              <a:t>Каким членом предложения являются прилагательные в предложении: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i="1" dirty="0" smtClean="0">
                <a:solidFill>
                  <a:srgbClr val="FFFF00"/>
                </a:solidFill>
              </a:rPr>
              <a:t>Красота нашей земли хрупкая и уязвимая.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060575"/>
            <a:ext cx="7499350" cy="39973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800" dirty="0" smtClean="0">
                <a:hlinkClick r:id="rId2" action="ppaction://hlinksldjump"/>
              </a:rPr>
              <a:t>Определением</a:t>
            </a:r>
            <a:endParaRPr lang="ru-RU" sz="28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sz="28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dirty="0" smtClean="0">
                <a:hlinkClick r:id="rId3" action="ppaction://hlinksldjump"/>
              </a:rPr>
              <a:t>Сказуемым</a:t>
            </a:r>
            <a:endParaRPr lang="ru-RU" sz="28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sz="28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dirty="0" smtClean="0">
                <a:hlinkClick r:id="rId2" action="ppaction://hlinksldjump"/>
              </a:rPr>
              <a:t>Дополнением</a:t>
            </a:r>
            <a:endParaRPr lang="ru-RU" sz="28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sz="28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dirty="0" smtClean="0">
                <a:hlinkClick r:id="rId2" action="ppaction://hlinksldjump"/>
              </a:rPr>
              <a:t>Обстоятельством</a:t>
            </a:r>
            <a:endParaRPr lang="ru-RU" sz="2800" dirty="0" smtClean="0"/>
          </a:p>
        </p:txBody>
      </p:sp>
      <p:sp>
        <p:nvSpPr>
          <p:cNvPr id="33796" name="AutoShape 4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567738" y="6381750"/>
            <a:ext cx="576262" cy="47625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33797" name="Picture 5" descr="j017811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67400" y="3429000"/>
            <a:ext cx="1368425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277813"/>
            <a:ext cx="8786813" cy="1139825"/>
          </a:xfrm>
        </p:spPr>
        <p:txBody>
          <a:bodyPr/>
          <a:lstStyle/>
          <a:p>
            <a:pPr>
              <a:defRPr/>
            </a:pPr>
            <a:r>
              <a:rPr lang="ru-RU" sz="3600" dirty="0" smtClean="0">
                <a:solidFill>
                  <a:srgbClr val="FFFF00"/>
                </a:solidFill>
              </a:rPr>
              <a:t>К данным прилагательным подберите по смыслу существительные.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1643050"/>
            <a:ext cx="3786214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добросовестный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2500306"/>
            <a:ext cx="28664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ctr" eaLnBrk="0" hangingPunct="0">
              <a:spcBef>
                <a:spcPct val="20000"/>
              </a:spcBef>
              <a:buClr>
                <a:srgbClr val="EBF25A"/>
              </a:buClr>
              <a:buSzPct val="80000"/>
              <a:defRPr/>
            </a:pPr>
            <a:r>
              <a:rPr lang="ru-RU" kern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/>
              </a:rPr>
              <a:t>фарфоровая</a:t>
            </a:r>
            <a:endParaRPr lang="ru-RU" kern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15074" y="3214686"/>
            <a:ext cx="3078087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чашка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3286124"/>
            <a:ext cx="3078087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интересный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357950" y="2500306"/>
            <a:ext cx="3078087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рассказ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4000504"/>
            <a:ext cx="3078087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ненастная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286512" y="1714488"/>
            <a:ext cx="3078087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погода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357950" y="4000504"/>
            <a:ext cx="3078087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ученик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0" y="4786322"/>
            <a:ext cx="3078087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вкусный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065913" y="5572140"/>
            <a:ext cx="3078087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пирог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-142908" y="5572140"/>
            <a:ext cx="3078087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лисий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065913" y="4857760"/>
            <a:ext cx="3078087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хвост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rot="16200000" flipH="1">
            <a:off x="4265613" y="4051300"/>
            <a:ext cx="5256212" cy="71438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423 0.00624 L -0.31632 -0.3400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" y="-1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83599E-6 L -0.40313 -0.099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2" y="-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54291E-6 L -0.40295 0.1198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2" y="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8737E-7 L -0.42517 0.33588 " pathEditMode="relative" ptsTypes="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28638E-6 L -0.48125 -0.1179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1" y="-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9.46102E-7 L -0.504 0.10502 " pathEditMode="relative" ptsTypes="AA">
                                      <p:cBhvr>
                                        <p:cTn id="2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rgbClr val="63D60C"/>
                </a:solidFill>
              </a:rPr>
              <a:t>Домашнее задание</a:t>
            </a:r>
            <a:endParaRPr lang="ru-RU" b="1" dirty="0">
              <a:solidFill>
                <a:srgbClr val="63D60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ru-RU" sz="4800" dirty="0" smtClean="0">
                <a:solidFill>
                  <a:srgbClr val="FFFF00"/>
                </a:solidFill>
              </a:rPr>
              <a:t>с. 217 (выучить правило),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4800" dirty="0" smtClean="0">
                <a:solidFill>
                  <a:srgbClr val="FFFF00"/>
                </a:solidFill>
              </a:rPr>
              <a:t>  упр.574.</a:t>
            </a:r>
          </a:p>
          <a:p>
            <a:pPr>
              <a:buFont typeface="Wingdings" pitchFamily="2" charset="2"/>
              <a:buNone/>
              <a:defRPr/>
            </a:pPr>
            <a:endParaRPr lang="ru-RU" dirty="0"/>
          </a:p>
        </p:txBody>
      </p:sp>
      <p:pic>
        <p:nvPicPr>
          <p:cNvPr id="35844" name="Picture 6" descr="E:\от Ларисы\смайлики\an6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38" y="4786313"/>
            <a:ext cx="1684337" cy="140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>
                <a:hlinkClick r:id="rId2" action="ppaction://hlinksldjump"/>
              </a:rPr>
              <a:t>Карта путешествия</a:t>
            </a:r>
            <a:br>
              <a:rPr lang="ru-RU" dirty="0" smtClean="0">
                <a:hlinkClick r:id="rId2" action="ppaction://hlinksldjump"/>
              </a:rPr>
            </a:br>
            <a:endParaRPr lang="ru-RU" sz="2400" dirty="0" smtClean="0">
              <a:hlinkClick r:id="rId2" action="ppaction://hlinksldjump"/>
            </a:endParaRPr>
          </a:p>
        </p:txBody>
      </p:sp>
      <p:sp>
        <p:nvSpPr>
          <p:cNvPr id="18435" name="AutoShape 11"/>
          <p:cNvSpPr>
            <a:spLocks noChangeArrowheads="1"/>
          </p:cNvSpPr>
          <p:nvPr/>
        </p:nvSpPr>
        <p:spPr bwMode="auto">
          <a:xfrm>
            <a:off x="3348038" y="2636838"/>
            <a:ext cx="3168650" cy="1439862"/>
          </a:xfrm>
          <a:prstGeom prst="roundRect">
            <a:avLst>
              <a:gd name="adj" fmla="val 16667"/>
            </a:avLst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36" name="Text Box 12"/>
          <p:cNvSpPr txBox="1">
            <a:spLocks noChangeArrowheads="1"/>
          </p:cNvSpPr>
          <p:nvPr/>
        </p:nvSpPr>
        <p:spPr bwMode="auto">
          <a:xfrm>
            <a:off x="3500438" y="2857500"/>
            <a:ext cx="280828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i="1">
                <a:solidFill>
                  <a:schemeClr val="accent1"/>
                </a:solidFill>
                <a:latin typeface="Script MT Bold" pitchFamily="66" charset="0"/>
                <a:hlinkClick r:id="rId3" action="ppaction://hlinksldjump"/>
              </a:rPr>
              <a:t>Имя Прилагательное</a:t>
            </a:r>
            <a:endParaRPr lang="ru-RU" sz="2400" b="1" i="1">
              <a:solidFill>
                <a:schemeClr val="accent1"/>
              </a:solidFill>
              <a:latin typeface="Script MT Bold" pitchFamily="66" charset="0"/>
            </a:endParaRPr>
          </a:p>
        </p:txBody>
      </p:sp>
      <p:sp>
        <p:nvSpPr>
          <p:cNvPr id="18437" name="Text Box 14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6372225" y="3141663"/>
            <a:ext cx="29511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i="1">
                <a:latin typeface="Script MT Bold" pitchFamily="66" charset="0"/>
              </a:rPr>
              <a:t>ВОПРОСЫ</a:t>
            </a:r>
          </a:p>
        </p:txBody>
      </p:sp>
      <p:sp>
        <p:nvSpPr>
          <p:cNvPr id="18438" name="Text Box 16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250825" y="3068638"/>
            <a:ext cx="28797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i="1">
                <a:latin typeface="Script MT Bold" pitchFamily="66" charset="0"/>
              </a:rPr>
              <a:t>ЗНАЧЕНИЕ</a:t>
            </a:r>
          </a:p>
        </p:txBody>
      </p:sp>
      <p:sp>
        <p:nvSpPr>
          <p:cNvPr id="18439" name="Text Box 22">
            <a:hlinkClick r:id="rId6" action="ppaction://hlinksldjump"/>
          </p:cNvPr>
          <p:cNvSpPr txBox="1">
            <a:spLocks noChangeArrowheads="1"/>
          </p:cNvSpPr>
          <p:nvPr/>
        </p:nvSpPr>
        <p:spPr bwMode="auto">
          <a:xfrm>
            <a:off x="5214938" y="5572125"/>
            <a:ext cx="36417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i="1">
                <a:latin typeface="Script MT Bold" pitchFamily="66" charset="0"/>
              </a:rPr>
              <a:t>МОРФОЛОГИЧЕСКИЕ ПРИЗНАКИ</a:t>
            </a:r>
          </a:p>
        </p:txBody>
      </p:sp>
      <p:sp>
        <p:nvSpPr>
          <p:cNvPr id="18440" name="Text Box 24">
            <a:hlinkClick r:id="rId7" action="ppaction://hlinksldjump"/>
          </p:cNvPr>
          <p:cNvSpPr txBox="1">
            <a:spLocks noChangeArrowheads="1"/>
          </p:cNvSpPr>
          <p:nvPr/>
        </p:nvSpPr>
        <p:spPr bwMode="auto">
          <a:xfrm>
            <a:off x="500063" y="5572125"/>
            <a:ext cx="31432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i="1">
                <a:latin typeface="Script MT Bold" pitchFamily="66" charset="0"/>
              </a:rPr>
              <a:t>СИНТАКСИЧЕСКАЯ РОЛЬ</a:t>
            </a:r>
          </a:p>
        </p:txBody>
      </p:sp>
      <p:pic>
        <p:nvPicPr>
          <p:cNvPr id="18441" name="Picture 30" descr="http://im6-tub.yandex.net/i?id=206847324-0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215188" y="1214438"/>
            <a:ext cx="1376362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2" name="Picture 32" descr="http://im4-tub.yandex.net/i?id=26148860-1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42938" y="1428750"/>
            <a:ext cx="2227262" cy="161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3" name="Picture 34" descr="http://im0-tub.yandex.net/i?id=118699539-09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071563" y="4286250"/>
            <a:ext cx="1808162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4" name="Picture 36" descr="http://im7-tub.yandex.net/i?id=4331395-15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000750" y="4206875"/>
            <a:ext cx="2286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6000" b="1" i="1" smtClean="0">
                <a:latin typeface="Rockwell Extra Bold" pitchFamily="18" charset="0"/>
              </a:rPr>
              <a:t>  Спасибо за работу!</a:t>
            </a:r>
          </a:p>
        </p:txBody>
      </p:sp>
      <p:pic>
        <p:nvPicPr>
          <p:cNvPr id="36867" name="Picture 4" descr="от Нины М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6825" y="3068638"/>
            <a:ext cx="2605088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8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388350" y="6453188"/>
            <a:ext cx="360363" cy="4048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457200" y="476250"/>
            <a:ext cx="8229600" cy="56546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ru-RU" sz="720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7200" smtClean="0"/>
              <a:t>      </a:t>
            </a:r>
          </a:p>
        </p:txBody>
      </p:sp>
      <p:sp>
        <p:nvSpPr>
          <p:cNvPr id="37891" name="AutoShape 4"/>
          <p:cNvSpPr>
            <a:spLocks noChangeArrowheads="1"/>
          </p:cNvSpPr>
          <p:nvPr/>
        </p:nvSpPr>
        <p:spPr bwMode="auto">
          <a:xfrm>
            <a:off x="2124075" y="2781300"/>
            <a:ext cx="6119813" cy="3024188"/>
          </a:xfrm>
          <a:prstGeom prst="wedgeRoundRectCallout">
            <a:avLst>
              <a:gd name="adj1" fmla="val -26162"/>
              <a:gd name="adj2" fmla="val -62389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ru-RU" sz="1800"/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2627313" y="3500438"/>
            <a:ext cx="496887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8000">
                <a:effectLst>
                  <a:outerShdw blurRad="38100" dist="38100" dir="2700000" algn="tl">
                    <a:srgbClr val="000000"/>
                  </a:outerShdw>
                </a:effectLst>
              </a:rPr>
              <a:t>Подумай!</a:t>
            </a:r>
          </a:p>
        </p:txBody>
      </p:sp>
      <p:pic>
        <p:nvPicPr>
          <p:cNvPr id="37893" name="Picture 6" descr="j029754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1613" y="482600"/>
            <a:ext cx="1570037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7" name="UTurnArrow">
            <a:hlinkClick r:id="rId3" action="ppaction://hlinksldjump"/>
          </p:cNvPr>
          <p:cNvSpPr>
            <a:spLocks noEditPoints="1" noChangeArrowheads="1"/>
          </p:cNvSpPr>
          <p:nvPr/>
        </p:nvSpPr>
        <p:spPr bwMode="auto">
          <a:xfrm rot="10800000" flipH="1">
            <a:off x="8172450" y="6092825"/>
            <a:ext cx="627063" cy="525463"/>
          </a:xfrm>
          <a:custGeom>
            <a:avLst/>
            <a:gdLst>
              <a:gd name="G0" fmla="+- 0 0 0"/>
              <a:gd name="G1" fmla="+- 5574 0 0"/>
              <a:gd name="G2" fmla="*/ 5574 1 2"/>
              <a:gd name="G3" fmla="*/ 9725 1 2"/>
              <a:gd name="G4" fmla="+- 10800 G3 G2"/>
              <a:gd name="G5" fmla="+- 10800 G3 0"/>
              <a:gd name="G6" fmla="+- G5 G2 0"/>
              <a:gd name="G7" fmla="*/ G6 1 2"/>
              <a:gd name="G8" fmla="+- 9725 0 0"/>
              <a:gd name="G9" fmla="+- 21600 0 5574"/>
              <a:gd name="G10" fmla="+- 21600 0 9725"/>
              <a:gd name="G11" fmla="min G10 8691"/>
              <a:gd name="G12" fmla="+- 8826 0 0"/>
              <a:gd name="G13" fmla="+- 14865 0 5975"/>
              <a:gd name="G14" fmla="+- 14865 0 0"/>
              <a:gd name="G15" fmla="*/ 5574 5842 6110"/>
              <a:gd name="G16" fmla="+- 8826 1350 0"/>
              <a:gd name="G17" fmla="+- 8310 0 G15"/>
              <a:gd name="G18" fmla="*/ G17 G7 8310"/>
              <a:gd name="G19" fmla="+- 5574 G18 0"/>
              <a:gd name="G20" fmla="+- G4 0 G18"/>
              <a:gd name="T0" fmla="*/ 9225 w 21600"/>
              <a:gd name="T1" fmla="*/ 0 h 21600"/>
              <a:gd name="T2" fmla="*/ 2787 w 21600"/>
              <a:gd name="T3" fmla="*/ 21600 h 21600"/>
              <a:gd name="T4" fmla="*/ 9725 w 21600"/>
              <a:gd name="T5" fmla="*/ 8826 h 21600"/>
              <a:gd name="T6" fmla="*/ 15663 w 21600"/>
              <a:gd name="T7" fmla="*/ 14865 h 21600"/>
              <a:gd name="T8" fmla="*/ 21600 w 21600"/>
              <a:gd name="T9" fmla="*/ 8826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G1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3" y="14865"/>
                </a:moveTo>
                <a:lnTo>
                  <a:pt x="21600" y="8826"/>
                </a:lnTo>
                <a:lnTo>
                  <a:pt x="18450" y="8826"/>
                </a:lnTo>
                <a:lnTo>
                  <a:pt x="18450" y="8310"/>
                </a:lnTo>
                <a:cubicBezTo>
                  <a:pt x="18450" y="3721"/>
                  <a:pt x="14320" y="0"/>
                  <a:pt x="9225" y="0"/>
                </a:cubicBezTo>
                <a:cubicBezTo>
                  <a:pt x="4130" y="0"/>
                  <a:pt x="0" y="3799"/>
                  <a:pt x="0" y="8485"/>
                </a:cubicBezTo>
                <a:lnTo>
                  <a:pt x="0" y="21600"/>
                </a:lnTo>
                <a:lnTo>
                  <a:pt x="5574" y="21600"/>
                </a:lnTo>
                <a:lnTo>
                  <a:pt x="5574" y="8310"/>
                </a:lnTo>
                <a:cubicBezTo>
                  <a:pt x="5574" y="6664"/>
                  <a:pt x="7055" y="5330"/>
                  <a:pt x="8882" y="5330"/>
                </a:cubicBezTo>
                <a:lnTo>
                  <a:pt x="9568" y="5330"/>
                </a:lnTo>
                <a:cubicBezTo>
                  <a:pt x="11395" y="5330"/>
                  <a:pt x="12876" y="6664"/>
                  <a:pt x="12876" y="8310"/>
                </a:cubicBezTo>
                <a:lnTo>
                  <a:pt x="12876" y="8826"/>
                </a:lnTo>
                <a:lnTo>
                  <a:pt x="9725" y="8826"/>
                </a:lnTo>
                <a:close/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2636838"/>
            <a:ext cx="7772400" cy="19446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8000" smtClean="0"/>
              <a:t>Так держать!</a:t>
            </a:r>
          </a:p>
        </p:txBody>
      </p:sp>
      <p:pic>
        <p:nvPicPr>
          <p:cNvPr id="38915" name="Picture 7" descr="j03433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3933825"/>
            <a:ext cx="2692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256" name="UTurnArrow">
            <a:hlinkClick r:id="rId3" action="ppaction://hlinksldjump"/>
          </p:cNvPr>
          <p:cNvSpPr>
            <a:spLocks noEditPoints="1" noChangeArrowheads="1"/>
          </p:cNvSpPr>
          <p:nvPr/>
        </p:nvSpPr>
        <p:spPr bwMode="auto">
          <a:xfrm rot="10800000" flipH="1">
            <a:off x="8172450" y="6092825"/>
            <a:ext cx="627063" cy="525463"/>
          </a:xfrm>
          <a:custGeom>
            <a:avLst/>
            <a:gdLst>
              <a:gd name="G0" fmla="+- 0 0 0"/>
              <a:gd name="G1" fmla="+- 5574 0 0"/>
              <a:gd name="G2" fmla="*/ 5574 1 2"/>
              <a:gd name="G3" fmla="*/ 9725 1 2"/>
              <a:gd name="G4" fmla="+- 10800 G3 G2"/>
              <a:gd name="G5" fmla="+- 10800 G3 0"/>
              <a:gd name="G6" fmla="+- G5 G2 0"/>
              <a:gd name="G7" fmla="*/ G6 1 2"/>
              <a:gd name="G8" fmla="+- 9725 0 0"/>
              <a:gd name="G9" fmla="+- 21600 0 5574"/>
              <a:gd name="G10" fmla="+- 21600 0 9725"/>
              <a:gd name="G11" fmla="min G10 8691"/>
              <a:gd name="G12" fmla="+- 8826 0 0"/>
              <a:gd name="G13" fmla="+- 14865 0 5975"/>
              <a:gd name="G14" fmla="+- 14865 0 0"/>
              <a:gd name="G15" fmla="*/ 5574 5842 6110"/>
              <a:gd name="G16" fmla="+- 8826 1350 0"/>
              <a:gd name="G17" fmla="+- 8310 0 G15"/>
              <a:gd name="G18" fmla="*/ G17 G7 8310"/>
              <a:gd name="G19" fmla="+- 5574 G18 0"/>
              <a:gd name="G20" fmla="+- G4 0 G18"/>
              <a:gd name="T0" fmla="*/ 9225 w 21600"/>
              <a:gd name="T1" fmla="*/ 0 h 21600"/>
              <a:gd name="T2" fmla="*/ 2787 w 21600"/>
              <a:gd name="T3" fmla="*/ 21600 h 21600"/>
              <a:gd name="T4" fmla="*/ 9725 w 21600"/>
              <a:gd name="T5" fmla="*/ 8826 h 21600"/>
              <a:gd name="T6" fmla="*/ 15663 w 21600"/>
              <a:gd name="T7" fmla="*/ 14865 h 21600"/>
              <a:gd name="T8" fmla="*/ 21600 w 21600"/>
              <a:gd name="T9" fmla="*/ 8826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G1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3" y="14865"/>
                </a:moveTo>
                <a:lnTo>
                  <a:pt x="21600" y="8826"/>
                </a:lnTo>
                <a:lnTo>
                  <a:pt x="18450" y="8826"/>
                </a:lnTo>
                <a:lnTo>
                  <a:pt x="18450" y="8310"/>
                </a:lnTo>
                <a:cubicBezTo>
                  <a:pt x="18450" y="3721"/>
                  <a:pt x="14320" y="0"/>
                  <a:pt x="9225" y="0"/>
                </a:cubicBezTo>
                <a:cubicBezTo>
                  <a:pt x="4130" y="0"/>
                  <a:pt x="0" y="3799"/>
                  <a:pt x="0" y="8485"/>
                </a:cubicBezTo>
                <a:lnTo>
                  <a:pt x="0" y="21600"/>
                </a:lnTo>
                <a:lnTo>
                  <a:pt x="5574" y="21600"/>
                </a:lnTo>
                <a:lnTo>
                  <a:pt x="5574" y="8310"/>
                </a:lnTo>
                <a:cubicBezTo>
                  <a:pt x="5574" y="6664"/>
                  <a:pt x="7055" y="5330"/>
                  <a:pt x="8882" y="5330"/>
                </a:cubicBezTo>
                <a:lnTo>
                  <a:pt x="9568" y="5330"/>
                </a:lnTo>
                <a:cubicBezTo>
                  <a:pt x="11395" y="5330"/>
                  <a:pt x="12876" y="6664"/>
                  <a:pt x="12876" y="8310"/>
                </a:cubicBezTo>
                <a:lnTo>
                  <a:pt x="12876" y="8826"/>
                </a:lnTo>
                <a:lnTo>
                  <a:pt x="9725" y="8826"/>
                </a:lnTo>
                <a:close/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4"/>
          <p:cNvSpPr>
            <a:spLocks noChangeArrowheads="1"/>
          </p:cNvSpPr>
          <p:nvPr/>
        </p:nvSpPr>
        <p:spPr bwMode="auto">
          <a:xfrm>
            <a:off x="2000250" y="0"/>
            <a:ext cx="5472113" cy="3743325"/>
          </a:xfrm>
          <a:prstGeom prst="wedgeEllipseCallout">
            <a:avLst>
              <a:gd name="adj1" fmla="val -48606"/>
              <a:gd name="adj2" fmla="val 6810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ru-RU" sz="1800"/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2357438" y="928688"/>
            <a:ext cx="4665662" cy="226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6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МОЛОДЕЦ!</a:t>
            </a:r>
          </a:p>
          <a:p>
            <a:pPr>
              <a:spcBef>
                <a:spcPct val="50000"/>
              </a:spcBef>
              <a:defRPr/>
            </a:pPr>
            <a:endParaRPr lang="ru-RU" sz="5400" dirty="0"/>
          </a:p>
        </p:txBody>
      </p:sp>
      <p:pic>
        <p:nvPicPr>
          <p:cNvPr id="39940" name="Picture 6" descr="j034339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" y="3744913"/>
            <a:ext cx="1541463" cy="311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7" name="UTurnArrow">
            <a:hlinkClick r:id="rId4" action="ppaction://hlinksldjump"/>
          </p:cNvPr>
          <p:cNvSpPr>
            <a:spLocks noEditPoints="1" noChangeArrowheads="1"/>
          </p:cNvSpPr>
          <p:nvPr/>
        </p:nvSpPr>
        <p:spPr bwMode="auto">
          <a:xfrm rot="10800000" flipH="1">
            <a:off x="7885113" y="5949950"/>
            <a:ext cx="627062" cy="525463"/>
          </a:xfrm>
          <a:custGeom>
            <a:avLst/>
            <a:gdLst>
              <a:gd name="G0" fmla="+- 0 0 0"/>
              <a:gd name="G1" fmla="+- 5574 0 0"/>
              <a:gd name="G2" fmla="*/ 5574 1 2"/>
              <a:gd name="G3" fmla="*/ 9725 1 2"/>
              <a:gd name="G4" fmla="+- 10800 G3 G2"/>
              <a:gd name="G5" fmla="+- 10800 G3 0"/>
              <a:gd name="G6" fmla="+- G5 G2 0"/>
              <a:gd name="G7" fmla="*/ G6 1 2"/>
              <a:gd name="G8" fmla="+- 9725 0 0"/>
              <a:gd name="G9" fmla="+- 21600 0 5574"/>
              <a:gd name="G10" fmla="+- 21600 0 9725"/>
              <a:gd name="G11" fmla="min G10 8691"/>
              <a:gd name="G12" fmla="+- 8826 0 0"/>
              <a:gd name="G13" fmla="+- 14865 0 5975"/>
              <a:gd name="G14" fmla="+- 14865 0 0"/>
              <a:gd name="G15" fmla="*/ 5574 5842 6110"/>
              <a:gd name="G16" fmla="+- 8826 1350 0"/>
              <a:gd name="G17" fmla="+- 8310 0 G15"/>
              <a:gd name="G18" fmla="*/ G17 G7 8310"/>
              <a:gd name="G19" fmla="+- 5574 G18 0"/>
              <a:gd name="G20" fmla="+- G4 0 G18"/>
              <a:gd name="T0" fmla="*/ 9225 w 21600"/>
              <a:gd name="T1" fmla="*/ 0 h 21600"/>
              <a:gd name="T2" fmla="*/ 2787 w 21600"/>
              <a:gd name="T3" fmla="*/ 21600 h 21600"/>
              <a:gd name="T4" fmla="*/ 9725 w 21600"/>
              <a:gd name="T5" fmla="*/ 8826 h 21600"/>
              <a:gd name="T6" fmla="*/ 15663 w 21600"/>
              <a:gd name="T7" fmla="*/ 14865 h 21600"/>
              <a:gd name="T8" fmla="*/ 21600 w 21600"/>
              <a:gd name="T9" fmla="*/ 8826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G1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3" y="14865"/>
                </a:moveTo>
                <a:lnTo>
                  <a:pt x="21600" y="8826"/>
                </a:lnTo>
                <a:lnTo>
                  <a:pt x="18450" y="8826"/>
                </a:lnTo>
                <a:lnTo>
                  <a:pt x="18450" y="8310"/>
                </a:lnTo>
                <a:cubicBezTo>
                  <a:pt x="18450" y="3721"/>
                  <a:pt x="14320" y="0"/>
                  <a:pt x="9225" y="0"/>
                </a:cubicBezTo>
                <a:cubicBezTo>
                  <a:pt x="4130" y="0"/>
                  <a:pt x="0" y="3799"/>
                  <a:pt x="0" y="8485"/>
                </a:cubicBezTo>
                <a:lnTo>
                  <a:pt x="0" y="21600"/>
                </a:lnTo>
                <a:lnTo>
                  <a:pt x="5574" y="21600"/>
                </a:lnTo>
                <a:lnTo>
                  <a:pt x="5574" y="8310"/>
                </a:lnTo>
                <a:cubicBezTo>
                  <a:pt x="5574" y="6664"/>
                  <a:pt x="7055" y="5330"/>
                  <a:pt x="8882" y="5330"/>
                </a:cubicBezTo>
                <a:lnTo>
                  <a:pt x="9568" y="5330"/>
                </a:lnTo>
                <a:cubicBezTo>
                  <a:pt x="11395" y="5330"/>
                  <a:pt x="12876" y="6664"/>
                  <a:pt x="12876" y="8310"/>
                </a:cubicBezTo>
                <a:lnTo>
                  <a:pt x="12876" y="8826"/>
                </a:lnTo>
                <a:lnTo>
                  <a:pt x="9725" y="8826"/>
                </a:lnTo>
                <a:close/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5"/>
          <p:cNvSpPr>
            <a:spLocks noChangeArrowheads="1"/>
          </p:cNvSpPr>
          <p:nvPr/>
        </p:nvSpPr>
        <p:spPr bwMode="auto">
          <a:xfrm>
            <a:off x="2428875" y="571500"/>
            <a:ext cx="5862638" cy="3071813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ru-RU" sz="1800"/>
          </a:p>
        </p:txBody>
      </p:sp>
      <p:sp>
        <p:nvSpPr>
          <p:cNvPr id="40963" name="Text Box 6"/>
          <p:cNvSpPr txBox="1">
            <a:spLocks noChangeArrowheads="1"/>
          </p:cNvSpPr>
          <p:nvPr/>
        </p:nvSpPr>
        <p:spPr bwMode="auto">
          <a:xfrm>
            <a:off x="2571750" y="1000125"/>
            <a:ext cx="5500688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6600" b="1">
                <a:solidFill>
                  <a:srgbClr val="002060"/>
                </a:solidFill>
                <a:latin typeface="Script MT Bold" pitchFamily="66" charset="0"/>
              </a:rPr>
              <a:t>Ты хорошо подумал?</a:t>
            </a:r>
          </a:p>
        </p:txBody>
      </p:sp>
      <p:pic>
        <p:nvPicPr>
          <p:cNvPr id="40964" name="Picture 7" descr="j034355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50" y="3786188"/>
            <a:ext cx="2219325" cy="247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5" name="AutoShape 8">
            <a:hlinkClick r:id="rId3" action="ppaction://hlinksldjump"/>
          </p:cNvPr>
          <p:cNvSpPr>
            <a:spLocks noChangeArrowheads="1"/>
          </p:cNvSpPr>
          <p:nvPr/>
        </p:nvSpPr>
        <p:spPr bwMode="auto">
          <a:xfrm flipV="1">
            <a:off x="7451725" y="5589588"/>
            <a:ext cx="649288" cy="503237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6000" i="1" dirty="0" smtClean="0"/>
              <a:t>МОЛОДЕЦ!</a:t>
            </a:r>
          </a:p>
        </p:txBody>
      </p:sp>
      <p:pic>
        <p:nvPicPr>
          <p:cNvPr id="41987" name="Picture 4" descr="j023214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08400" y="3357563"/>
            <a:ext cx="2692400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8" name="AutoShap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956550" y="6021388"/>
            <a:ext cx="503238" cy="503237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6000" i="1" smtClean="0"/>
              <a:t>А если подумать?</a:t>
            </a:r>
          </a:p>
        </p:txBody>
      </p:sp>
      <p:pic>
        <p:nvPicPr>
          <p:cNvPr id="43011" name="Picture 4" descr="j023215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48038" y="2781300"/>
            <a:ext cx="1939925" cy="3744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2" name="AutoShap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027988" y="5949950"/>
            <a:ext cx="576262" cy="4318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Имя прилагательное – это часть речи, которая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1.обозначает признак предмета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2.отвечает на вопросы </a:t>
            </a:r>
            <a:r>
              <a:rPr lang="ru-RU" i="1" dirty="0" smtClean="0"/>
              <a:t>Какой? Чей?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3.изменяется по числам, родам(в ед.ч.), падежам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4.в предложении является определением или сказуемым.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1800" dirty="0" smtClean="0">
                <a:hlinkClick r:id="rId2" action="ppaction://hlinksldjump"/>
              </a:rPr>
              <a:t>перейти к практике</a:t>
            </a:r>
            <a:endParaRPr lang="ru-RU" sz="1800" dirty="0" smtClean="0"/>
          </a:p>
        </p:txBody>
      </p:sp>
      <p:pic>
        <p:nvPicPr>
          <p:cNvPr id="19460" name="Picture 6" descr="j031809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4525" y="5084763"/>
            <a:ext cx="1295400" cy="113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1214438"/>
            <a:ext cx="8229600" cy="45307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5400" dirty="0" smtClean="0">
                <a:solidFill>
                  <a:schemeClr val="tx2">
                    <a:lumMod val="50000"/>
                  </a:schemeClr>
                </a:solidFill>
              </a:rPr>
              <a:t>Какую дополнительную информацию несет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5400" dirty="0" smtClean="0">
                <a:solidFill>
                  <a:schemeClr val="tx2">
                    <a:lumMod val="50000"/>
                  </a:schemeClr>
                </a:solidFill>
              </a:rPr>
              <a:t> имя прилагательное?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3600" dirty="0" smtClean="0">
              <a:solidFill>
                <a:srgbClr val="92D050"/>
              </a:solidFill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3600" dirty="0" smtClean="0">
                <a:solidFill>
                  <a:srgbClr val="92D050"/>
                </a:solidFill>
              </a:rPr>
              <a:t>Упр. 566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63"/>
            <a:ext cx="8229600" cy="5630862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5400" dirty="0" smtClean="0">
                <a:solidFill>
                  <a:srgbClr val="FFFF00"/>
                </a:solidFill>
              </a:rPr>
              <a:t>Имя прилагательное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5400" dirty="0" smtClean="0">
                <a:solidFill>
                  <a:srgbClr val="FFFF00"/>
                </a:solidFill>
              </a:rPr>
              <a:t> помогает точно, ярко и образно описать предметы, чувства, настроение.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solidFill>
                  <a:srgbClr val="00FFFF"/>
                </a:solidFill>
              </a:rPr>
              <a:t>ЗНАЧЕНИЕ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6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action="ppaction://hlinksldjump"/>
              </a:rPr>
              <a:t>Имя прилагательное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6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action="ppaction://hlinksldjump"/>
              </a:rPr>
              <a:t>обозначает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6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action="ppaction://hlinksldjump"/>
              </a:rPr>
              <a:t>ПРИЗНАК ПРЕДМЕТА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  Черемуха душистая</a:t>
            </a:r>
            <a:br>
              <a:rPr lang="ru-RU" dirty="0" smtClean="0"/>
            </a:br>
            <a:r>
              <a:rPr lang="ru-RU" dirty="0" smtClean="0"/>
              <a:t>С весною расцвела</a:t>
            </a:r>
            <a:br>
              <a:rPr lang="ru-RU" dirty="0" smtClean="0"/>
            </a:br>
            <a:r>
              <a:rPr lang="ru-RU" dirty="0" smtClean="0"/>
              <a:t>И ветки золотистые,</a:t>
            </a:r>
            <a:br>
              <a:rPr lang="ru-RU" dirty="0" smtClean="0"/>
            </a:br>
            <a:r>
              <a:rPr lang="ru-RU" dirty="0" smtClean="0"/>
              <a:t>Что кудри, завила.</a:t>
            </a:r>
            <a:br>
              <a:rPr lang="ru-RU" dirty="0" smtClean="0"/>
            </a:br>
            <a:r>
              <a:rPr lang="ru-RU" dirty="0" smtClean="0"/>
              <a:t>Кругом роса медвяная</a:t>
            </a:r>
            <a:br>
              <a:rPr lang="ru-RU" dirty="0" smtClean="0"/>
            </a:br>
            <a:r>
              <a:rPr lang="ru-RU" dirty="0" smtClean="0"/>
              <a:t>Сползает по коре,</a:t>
            </a:r>
            <a:br>
              <a:rPr lang="ru-RU" dirty="0" smtClean="0"/>
            </a:br>
            <a:r>
              <a:rPr lang="ru-RU" dirty="0" smtClean="0"/>
              <a:t>Под нею зелень пряная</a:t>
            </a:r>
            <a:br>
              <a:rPr lang="ru-RU" dirty="0" smtClean="0"/>
            </a:br>
            <a:r>
              <a:rPr lang="ru-RU" dirty="0" smtClean="0"/>
              <a:t>Сияет в серебре.</a:t>
            </a:r>
            <a:br>
              <a:rPr lang="ru-RU" dirty="0" smtClean="0"/>
            </a:br>
            <a:endParaRPr lang="ru-RU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1800" dirty="0" smtClean="0"/>
              <a:t>                                                (С. Есенин)</a:t>
            </a:r>
          </a:p>
        </p:txBody>
      </p:sp>
      <p:sp>
        <p:nvSpPr>
          <p:cNvPr id="23556" name="Прямоугольник 3"/>
          <p:cNvSpPr>
            <a:spLocks noChangeArrowheads="1"/>
          </p:cNvSpPr>
          <p:nvPr/>
        </p:nvSpPr>
        <p:spPr bwMode="auto">
          <a:xfrm>
            <a:off x="214313" y="428625"/>
            <a:ext cx="8501062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solidFill>
                  <a:srgbClr val="FFFF00"/>
                </a:solidFill>
              </a:rPr>
              <a:t>Найдите прилагательные, выпишите. </a:t>
            </a:r>
          </a:p>
          <a:p>
            <a:pPr algn="ctr"/>
            <a:r>
              <a:rPr lang="ru-RU" sz="3200">
                <a:solidFill>
                  <a:srgbClr val="FFFF00"/>
                </a:solidFill>
              </a:rPr>
              <a:t>На какой вопрос они отвечают?</a:t>
            </a:r>
            <a:endParaRPr lang="ru-RU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3600" dirty="0" smtClean="0">
                <a:solidFill>
                  <a:srgbClr val="FFFF00"/>
                </a:solidFill>
              </a:rPr>
              <a:t/>
            </a:r>
            <a:br>
              <a:rPr lang="ru-RU" sz="3600" dirty="0" smtClean="0">
                <a:solidFill>
                  <a:srgbClr val="FFFF00"/>
                </a:solidFill>
              </a:rPr>
            </a:br>
            <a:r>
              <a:rPr lang="ru-RU" sz="3600" dirty="0" smtClean="0">
                <a:solidFill>
                  <a:srgbClr val="FFFF00"/>
                </a:solidFill>
              </a:rPr>
              <a:t>Найдите прилагательные, выпишите. </a:t>
            </a:r>
            <a:br>
              <a:rPr lang="ru-RU" sz="3600" dirty="0" smtClean="0">
                <a:solidFill>
                  <a:srgbClr val="FFFF00"/>
                </a:solidFill>
              </a:rPr>
            </a:br>
            <a:r>
              <a:rPr lang="ru-RU" sz="3600" dirty="0" smtClean="0">
                <a:solidFill>
                  <a:srgbClr val="FFFF00"/>
                </a:solidFill>
              </a:rPr>
              <a:t>На какой вопрос они отвечают?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dirty="0" smtClean="0"/>
              <a:t> </a:t>
            </a:r>
            <a:r>
              <a:rPr lang="ru-RU" sz="4000" dirty="0" smtClean="0"/>
              <a:t>Ночью темень, ночью тишь.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4000" dirty="0" smtClean="0"/>
              <a:t> Рыбка, рыбка, где ты спишь?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4000" dirty="0" smtClean="0"/>
              <a:t> Лисий след ведет к норе, 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4000" dirty="0" smtClean="0"/>
              <a:t> След собачий- к конуре.</a:t>
            </a:r>
          </a:p>
          <a:p>
            <a:pPr>
              <a:buFont typeface="Wingdings" pitchFamily="2" charset="2"/>
              <a:buNone/>
              <a:defRPr/>
            </a:pPr>
            <a:endParaRPr lang="ru-RU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sz="1800" dirty="0" smtClean="0"/>
              <a:t>                                                                                  (И. </a:t>
            </a:r>
            <a:r>
              <a:rPr lang="ru-RU" sz="1800" dirty="0" err="1" smtClean="0"/>
              <a:t>Токмакова</a:t>
            </a:r>
            <a:r>
              <a:rPr lang="ru-RU" sz="1800" dirty="0" smtClean="0"/>
              <a:t>)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solidFill>
                  <a:srgbClr val="00FFFF"/>
                </a:solidFill>
              </a:rPr>
              <a:t>ВОПРОС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6000" dirty="0" smtClean="0">
                <a:solidFill>
                  <a:srgbClr val="CCFF66"/>
                </a:solidFill>
                <a:hlinkClick r:id="rId2" action="ppaction://hlinksldjump"/>
              </a:rPr>
              <a:t>Имя прилагательное отвечает на вопросы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6000" dirty="0" smtClean="0">
                <a:solidFill>
                  <a:srgbClr val="CCFF66"/>
                </a:solidFill>
                <a:hlinkClick r:id="rId2" action="ppaction://hlinksldjump"/>
              </a:rPr>
              <a:t>КАКОЙ? ЧЕЙ?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Занавес">
  <a:themeElements>
    <a:clrScheme name="Занавес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Занавес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Занавес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навес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рава">
  <a:themeElements>
    <a:clrScheme name="Трава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Трава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рава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рава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</TotalTime>
  <Words>347</Words>
  <Application>Microsoft Office PowerPoint</Application>
  <PresentationFormat>Экран (4:3)</PresentationFormat>
  <Paragraphs>115</Paragraphs>
  <Slides>26</Slides>
  <Notes>0</Notes>
  <HiddenSlides>4</HiddenSlides>
  <MMClips>0</MMClips>
  <ScaleCrop>false</ScaleCrop>
  <HeadingPairs>
    <vt:vector size="6" baseType="variant">
      <vt:variant>
        <vt:lpstr>Использованные шрифты</vt:lpstr>
      </vt:variant>
      <vt:variant>
        <vt:i4>12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26</vt:i4>
      </vt:variant>
    </vt:vector>
  </HeadingPairs>
  <TitlesOfParts>
    <vt:vector size="42" baseType="lpstr">
      <vt:lpstr>Tahoma</vt:lpstr>
      <vt:lpstr>Arial</vt:lpstr>
      <vt:lpstr>Wingdings</vt:lpstr>
      <vt:lpstr>Calibri</vt:lpstr>
      <vt:lpstr>Arial Black</vt:lpstr>
      <vt:lpstr>Consolas</vt:lpstr>
      <vt:lpstr>Corbel</vt:lpstr>
      <vt:lpstr>Wingdings 2</vt:lpstr>
      <vt:lpstr>Wingdings 3</vt:lpstr>
      <vt:lpstr>Trebuchet MS</vt:lpstr>
      <vt:lpstr>Script MT Bold</vt:lpstr>
      <vt:lpstr>Rockwell Extra Bold</vt:lpstr>
      <vt:lpstr>Занавес</vt:lpstr>
      <vt:lpstr>Трава</vt:lpstr>
      <vt:lpstr>Метро</vt:lpstr>
      <vt:lpstr>Изящная</vt:lpstr>
      <vt:lpstr>Имя прилагательное как часть речи</vt:lpstr>
      <vt:lpstr>Карта путешествия </vt:lpstr>
      <vt:lpstr>Имя прилагательное – это часть речи, которая</vt:lpstr>
      <vt:lpstr>Слайд 4</vt:lpstr>
      <vt:lpstr>Слайд 5</vt:lpstr>
      <vt:lpstr>ЗНАЧЕНИЕ</vt:lpstr>
      <vt:lpstr>  </vt:lpstr>
      <vt:lpstr> Найдите прилагательные, выпишите.  На какой вопрос они отвечают? </vt:lpstr>
      <vt:lpstr>ВОПРОС</vt:lpstr>
      <vt:lpstr>Просклоняем словосочетания</vt:lpstr>
      <vt:lpstr>ПРОВЕРЬ СЕБЯ</vt:lpstr>
      <vt:lpstr>МОРФОЛОГИЧЕСКИЕ ПРИЗНАКИ</vt:lpstr>
      <vt:lpstr>Спишите. Вставьте пропущенные буквы. Подчеркните члены предложения.  Каким членом предложения является имя прилагательное? </vt:lpstr>
      <vt:lpstr>Синтаксическая роль</vt:lpstr>
      <vt:lpstr>ПРОВЕРЬ СЕБЯ! Какое слово является прилагательным</vt:lpstr>
      <vt:lpstr>Сколько имён прилагательных в стихотворении?</vt:lpstr>
      <vt:lpstr>Каким членом предложения являются прилагательные в предложении:   Красота нашей земли хрупкая и уязвимая.</vt:lpstr>
      <vt:lpstr>К данным прилагательным подберите по смыслу существительные.</vt:lpstr>
      <vt:lpstr>Домашнее задание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Имя прилагательное</dc:title>
  <dc:creator>кабановы</dc:creator>
  <cp:lastModifiedBy>Вика</cp:lastModifiedBy>
  <cp:revision>55</cp:revision>
  <dcterms:created xsi:type="dcterms:W3CDTF">2008-01-31T17:46:36Z</dcterms:created>
  <dcterms:modified xsi:type="dcterms:W3CDTF">2011-03-12T18:27:28Z</dcterms:modified>
</cp:coreProperties>
</file>