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3710" r:id="rId3"/>
    <p:sldMasterId id="2147483722" r:id="rId4"/>
  </p:sldMasterIdLst>
  <p:sldIdLst>
    <p:sldId id="256" r:id="rId5"/>
    <p:sldId id="266" r:id="rId6"/>
    <p:sldId id="267" r:id="rId7"/>
    <p:sldId id="268" r:id="rId8"/>
    <p:sldId id="269" r:id="rId9"/>
    <p:sldId id="270" r:id="rId10"/>
    <p:sldId id="286" r:id="rId11"/>
    <p:sldId id="287" r:id="rId12"/>
    <p:sldId id="288" r:id="rId13"/>
    <p:sldId id="262" r:id="rId14"/>
    <p:sldId id="263" r:id="rId15"/>
    <p:sldId id="271" r:id="rId16"/>
    <p:sldId id="265" r:id="rId17"/>
    <p:sldId id="272" r:id="rId18"/>
    <p:sldId id="275" r:id="rId19"/>
    <p:sldId id="274" r:id="rId20"/>
    <p:sldId id="289" r:id="rId21"/>
    <p:sldId id="273" r:id="rId22"/>
    <p:sldId id="257" r:id="rId23"/>
    <p:sldId id="258" r:id="rId24"/>
    <p:sldId id="259" r:id="rId25"/>
    <p:sldId id="280" r:id="rId26"/>
    <p:sldId id="260" r:id="rId27"/>
    <p:sldId id="261" r:id="rId28"/>
    <p:sldId id="281" r:id="rId29"/>
    <p:sldId id="284" r:id="rId30"/>
    <p:sldId id="283" r:id="rId31"/>
    <p:sldId id="264" r:id="rId32"/>
    <p:sldId id="277" r:id="rId33"/>
    <p:sldId id="279" r:id="rId34"/>
    <p:sldId id="291" r:id="rId35"/>
    <p:sldId id="285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3399"/>
    <a:srgbClr val="DB39CF"/>
    <a:srgbClr val="FFFFCC"/>
    <a:srgbClr val="663300"/>
    <a:srgbClr val="3333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000108"/>
            <a:ext cx="8715436" cy="3286148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Verdana" pitchFamily="34" charset="0"/>
              </a:rPr>
              <a:t>ВИРТУАЛЬНАЯ ЭНЦИКЛОПЕДИЯ</a:t>
            </a:r>
            <a:endParaRPr lang="ru-RU" b="1" dirty="0">
              <a:ln w="381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072074"/>
            <a:ext cx="6400800" cy="1609724"/>
          </a:xfrm>
        </p:spPr>
        <p:txBody>
          <a:bodyPr>
            <a:prstTxWarp prst="textPlain">
              <a:avLst>
                <a:gd name="adj" fmla="val 50286"/>
              </a:avLst>
            </a:prstTxWarp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Исторические предпосылки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 лингвистические основы методики преподавания русского языка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714620"/>
            <a:ext cx="5048252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589597"/>
            <a:ext cx="8786874" cy="126840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сложилась в конце 1870-х – начале 1880-х годов в Казанском университете.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0"/>
            <a:ext cx="8143932" cy="3643338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Deflate">
              <a:avLst>
                <a:gd name="adj" fmla="val 11817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Казанская лингвистическая школа </a:t>
            </a:r>
            <a:endParaRPr kumimoji="0" lang="ru-RU" sz="6600" b="1" i="1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429684" cy="1357322"/>
          </a:xfrm>
        </p:spPr>
        <p:txBody>
          <a:bodyPr>
            <a:prstTxWarp prst="textDeflate">
              <a:avLst/>
            </a:prstTxWarp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Главные представители: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428868"/>
            <a:ext cx="1720668" cy="2019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2226464" cy="3180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14546" y="4357694"/>
            <a:ext cx="2571768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Н.В.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Крушевский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000" dirty="0" smtClean="0"/>
              <a:t>(1851-1887)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14346" y="4357694"/>
            <a:ext cx="2786082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И.А.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Бодуэн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де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Куртенэ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000" dirty="0" smtClean="0"/>
              <a:t>(1845-1929)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3500438"/>
            <a:ext cx="1428750" cy="2200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857496"/>
            <a:ext cx="1783967" cy="21526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356" y="5786454"/>
            <a:ext cx="2714644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В.А. Богородицкий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000" dirty="0" smtClean="0"/>
              <a:t>(1857-1941)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86314" y="5072074"/>
            <a:ext cx="214314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С.К. Булич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000" dirty="0" smtClean="0"/>
              <a:t>(1859-1921)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254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Основные идеи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43438" y="785794"/>
            <a:ext cx="4500562" cy="4071966"/>
          </a:xfrm>
        </p:spPr>
        <p:txBody>
          <a:bodyPr>
            <a:normAutofit/>
          </a:bodyPr>
          <a:lstStyle/>
          <a:p>
            <a:pPr marL="514350" indent="-514350" algn="r">
              <a:buNone/>
            </a:pPr>
            <a:r>
              <a:rPr lang="ru-RU" sz="2800" b="1" i="1" u="sng" dirty="0" err="1" smtClean="0">
                <a:solidFill>
                  <a:srgbClr val="006600"/>
                </a:solidFill>
              </a:rPr>
              <a:t>Бодуэн</a:t>
            </a:r>
            <a:r>
              <a:rPr lang="ru-RU" sz="2800" b="1" i="1" u="sng" dirty="0" smtClean="0">
                <a:solidFill>
                  <a:srgbClr val="006600"/>
                </a:solidFill>
              </a:rPr>
              <a:t> де </a:t>
            </a:r>
            <a:r>
              <a:rPr lang="ru-RU" sz="2800" b="1" i="1" u="sng" dirty="0" err="1" smtClean="0">
                <a:solidFill>
                  <a:srgbClr val="006600"/>
                </a:solidFill>
              </a:rPr>
              <a:t>Куртенэ</a:t>
            </a:r>
            <a:endParaRPr lang="ru-RU" sz="2800" b="1" i="1" u="sng" dirty="0" smtClean="0">
              <a:solidFill>
                <a:srgbClr val="006600"/>
              </a:solidFill>
            </a:endParaRP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Язык  - это исключительно психическое явление.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Не принимал «законы», скептически относясь к понятию закона в лингвистике.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5852" cy="200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357158" y="142852"/>
            <a:ext cx="6429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(1883) </a:t>
            </a:r>
            <a:endParaRPr lang="ru-RU" sz="10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42844" y="857232"/>
            <a:ext cx="4643470" cy="5857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2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Н.В. </a:t>
            </a:r>
            <a:r>
              <a:rPr kumimoji="0" lang="ru-RU" sz="112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Крушевский</a:t>
            </a:r>
            <a:endParaRPr kumimoji="0" lang="ru-RU" sz="11200" b="1" i="1" u="sng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indent="-514350">
              <a:spcBef>
                <a:spcPct val="20000"/>
              </a:spcBef>
            </a:pPr>
            <a:endParaRPr lang="ru-RU" sz="6400" dirty="0" smtClean="0"/>
          </a:p>
          <a:p>
            <a:pPr marL="514350" indent="-514350">
              <a:spcBef>
                <a:spcPct val="20000"/>
              </a:spcBef>
            </a:pPr>
            <a:endParaRPr lang="ru-RU" sz="6400" dirty="0" smtClean="0"/>
          </a:p>
          <a:p>
            <a:pPr marL="514350" indent="-514350">
              <a:spcBef>
                <a:spcPct val="20000"/>
              </a:spcBef>
            </a:pPr>
            <a:endParaRPr lang="ru-RU" sz="6400" dirty="0" smtClean="0"/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1. Язык как одновременно физиолого-акустическое и психическое явление.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2. Закон как общее правило, универсальное для всех языков: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 «исторические» законы (история языка),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-«статические» законы(«Всякий звук в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одинаковых условиях акустически и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физиологически приблизительно одинаков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у всех индивидов данного говора и времени»);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-«статический закон звукового сочетания» («со звуком </a:t>
            </a:r>
            <a:r>
              <a:rPr lang="ru-RU" sz="6400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может сочетаться только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звук </a:t>
            </a:r>
            <a:r>
              <a:rPr lang="ru-RU" sz="64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6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но не может вовсе сочетаться звук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6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». «Однообразие звука и звуковой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системы…а также однообразие звуковых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сочетаний суть единственные законы, которым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подчиняется каждое без исключения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слово данного языка».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-Динамические законы – это прежде всего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законы изменений артикуляций, от </a:t>
            </a:r>
          </a:p>
          <a:p>
            <a:pPr marL="514350" indent="-514350">
              <a:spcBef>
                <a:spcPct val="20000"/>
              </a:spcBef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них производны законы перехода звуков.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500298" y="2285992"/>
            <a:ext cx="4000528" cy="386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5929306"/>
            <a:ext cx="8229600" cy="9286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Сформировалась в Московском университете </a:t>
            </a:r>
          </a:p>
          <a:p>
            <a:pPr algn="ctr">
              <a:buNone/>
            </a:pPr>
            <a:r>
              <a:rPr lang="ru-RU" dirty="0" smtClean="0"/>
              <a:t>в 1880–1890-е годы.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2844" y="0"/>
            <a:ext cx="8858312" cy="3643338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Deflate">
              <a:avLst>
                <a:gd name="adj" fmla="val 11817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Московская формальная (</a:t>
            </a:r>
            <a:r>
              <a:rPr kumimoji="0" lang="ru-RU" sz="6600" b="1" i="1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Фортунатовская</a:t>
            </a:r>
            <a:r>
              <a:rPr kumimoji="0" lang="ru-RU" sz="66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школа </a:t>
            </a:r>
            <a:endParaRPr kumimoji="0" lang="ru-RU" sz="6600" b="1" i="1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57166"/>
            <a:ext cx="1718966" cy="23916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3286116" y="2285992"/>
            <a:ext cx="2365519" cy="83099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sz="2400" b="1" dirty="0" smtClean="0"/>
              <a:t>Ф.Ф.Фортунатов</a:t>
            </a:r>
          </a:p>
          <a:p>
            <a:pPr algn="ctr"/>
            <a:r>
              <a:rPr lang="ru-RU" sz="2400" b="1" dirty="0" smtClean="0"/>
              <a:t>(1848 – 1914)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3108" y="0"/>
            <a:ext cx="4643470" cy="642942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Создатель школы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3214686"/>
            <a:ext cx="3643338" cy="428628"/>
          </a:xfrm>
          <a:prstGeom prst="rect">
            <a:avLst/>
          </a:prstGeom>
        </p:spPr>
        <p:txBody>
          <a:bodyPr wrap="none">
            <a:prstTxWarp prst="textInflateBottom">
              <a:avLst>
                <a:gd name="adj" fmla="val 60000"/>
              </a:avLst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Ученики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6000768"/>
            <a:ext cx="2143140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А.И.Томсон </a:t>
            </a:r>
          </a:p>
          <a:p>
            <a:pPr algn="ctr"/>
            <a:r>
              <a:rPr lang="ru-RU" b="1" dirty="0" smtClean="0"/>
              <a:t>(1860–1935)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5929330"/>
            <a:ext cx="1857356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Г.К.Ульянов </a:t>
            </a:r>
          </a:p>
          <a:p>
            <a:pPr algn="ctr"/>
            <a:r>
              <a:rPr lang="ru-RU" b="1" dirty="0" smtClean="0"/>
              <a:t>(1859–1912)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6000768"/>
            <a:ext cx="2214578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А.А.Шахматов </a:t>
            </a:r>
          </a:p>
          <a:p>
            <a:pPr algn="ctr"/>
            <a:r>
              <a:rPr lang="ru-RU" b="1" dirty="0" smtClean="0"/>
              <a:t>(1864 – 1920)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643314"/>
            <a:ext cx="1928814" cy="228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714752"/>
            <a:ext cx="186272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Труды Ф.Ф. Фортунатова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1714512" cy="252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643182"/>
            <a:ext cx="1905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05300"/>
            <a:ext cx="190500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714712" y="928670"/>
            <a:ext cx="542928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300" dirty="0" smtClean="0"/>
              <a:t>Стремление к математической точности в своих лингвистических исследованиях. </a:t>
            </a:r>
          </a:p>
          <a:p>
            <a:endParaRPr lang="ru-RU" sz="2300" dirty="0" smtClean="0"/>
          </a:p>
          <a:p>
            <a:pPr>
              <a:buFontTx/>
              <a:buChar char="-"/>
            </a:pPr>
            <a:r>
              <a:rPr lang="ru-RU" sz="2300" dirty="0" smtClean="0"/>
              <a:t>Стремление изучать язык, исходя из собственно лингвистических критериев и по возможности не обращаясь к категориям других наук. </a:t>
            </a:r>
          </a:p>
          <a:p>
            <a:endParaRPr lang="ru-RU" sz="2300" dirty="0" smtClean="0"/>
          </a:p>
          <a:p>
            <a:pPr>
              <a:buFontTx/>
              <a:buChar char="-"/>
            </a:pPr>
            <a:r>
              <a:rPr lang="ru-RU" sz="2300" dirty="0" smtClean="0"/>
              <a:t> Стремился выявить общие законы грамматической структуры, не связанные с историческим развитием. </a:t>
            </a:r>
          </a:p>
          <a:p>
            <a:endParaRPr lang="ru-RU" sz="2300" dirty="0" smtClean="0"/>
          </a:p>
          <a:p>
            <a:pPr>
              <a:buFontTx/>
              <a:buChar char="-"/>
            </a:pPr>
            <a:r>
              <a:rPr lang="ru-RU" sz="2300" dirty="0" smtClean="0"/>
              <a:t> Занимался типологией, сопоставлением строя языков независимо от их истории и родственных связей. </a:t>
            </a:r>
            <a:endParaRPr lang="ru-RU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Труды А.А. Шахматова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642918"/>
            <a:ext cx="2166936" cy="318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2044255" cy="30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429000"/>
            <a:ext cx="2143140" cy="322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500438"/>
            <a:ext cx="2555142" cy="32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857232"/>
            <a:ext cx="212794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357166"/>
            <a:ext cx="457203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00"/>
                </a:solidFill>
              </a:rPr>
              <a:t>А.М. </a:t>
            </a:r>
            <a:r>
              <a:rPr lang="ru-RU" b="1" dirty="0" err="1" smtClean="0">
                <a:solidFill>
                  <a:srgbClr val="006600"/>
                </a:solidFill>
              </a:rPr>
              <a:t>Пешковский</a:t>
            </a:r>
            <a:r>
              <a:rPr lang="ru-RU" b="1" dirty="0" smtClean="0">
                <a:solidFill>
                  <a:srgbClr val="006600"/>
                </a:solidFill>
              </a:rPr>
              <a:t/>
            </a:r>
            <a:br>
              <a:rPr lang="ru-RU" b="1" dirty="0" smtClean="0">
                <a:solidFill>
                  <a:srgbClr val="006600"/>
                </a:solidFill>
              </a:rPr>
            </a:br>
            <a:r>
              <a:rPr lang="ru-RU" b="1" dirty="0" smtClean="0">
                <a:solidFill>
                  <a:srgbClr val="006600"/>
                </a:solidFill>
              </a:rPr>
              <a:t>(1878–1933)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714488"/>
            <a:ext cx="2857519" cy="3489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79972">
            <a:off x="570153" y="3458938"/>
            <a:ext cx="19716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014" t="2482" r="10900" b="1198"/>
          <a:stretch>
            <a:fillRect/>
          </a:stretch>
        </p:blipFill>
        <p:spPr bwMode="auto">
          <a:xfrm rot="1012775">
            <a:off x="6474937" y="3368442"/>
            <a:ext cx="200693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785794"/>
            <a:ext cx="78581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Якобсон: </a:t>
            </a:r>
            <a:r>
              <a:rPr lang="ru-RU" sz="3200" dirty="0" smtClean="0">
                <a:solidFill>
                  <a:srgbClr val="006600"/>
                </a:solidFill>
                <a:latin typeface="Monotype Corsiva" pitchFamily="66" charset="0"/>
              </a:rPr>
              <a:t>«Московская лингвистическая школа, верная заветам своего основоположника Филиппа Федоровича Фортунатова, была и остается призвана осознать, обосновать и развить его учение о том, что язык – не одна лишь внешняя оболочка по отношению к явлениям мысли и не только средство для выражения готовых мыслей, а прежде всего орудие для мышления…»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428868"/>
            <a:ext cx="6038850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143932" cy="3643338"/>
          </a:xfrm>
        </p:spPr>
        <p:txBody>
          <a:bodyPr>
            <a:prstTxWarp prst="textDeflate">
              <a:avLst>
                <a:gd name="adj" fmla="val 11817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Петербургская лингвистическая школа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5473005"/>
            <a:ext cx="8643998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/>
              <a:t>Направление русской лингвистики, сложившееся в Петербургском университете в начале 20 века.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4180603" cy="344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15423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«Азбука»</a:t>
            </a:r>
            <a:r>
              <a:rPr lang="ru-RU" dirty="0" smtClean="0">
                <a:solidFill>
                  <a:srgbClr val="663300"/>
                </a:solidFill>
              </a:rPr>
              <a:t> Ивана Федорова (1574) – </a:t>
            </a:r>
            <a:r>
              <a:rPr lang="ru-RU" i="1" dirty="0" smtClean="0">
                <a:solidFill>
                  <a:srgbClr val="663300"/>
                </a:solidFill>
              </a:rPr>
              <a:t>первый печатный учебник русского языка.</a:t>
            </a:r>
            <a:endParaRPr lang="ru-RU" i="1" dirty="0">
              <a:solidFill>
                <a:srgbClr val="6633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948" y="3643314"/>
            <a:ext cx="3653052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143512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663300"/>
                </a:solidFill>
              </a:rPr>
              <a:t>В «Азбуке» даны:</a:t>
            </a:r>
          </a:p>
          <a:p>
            <a:r>
              <a:rPr lang="ru-RU" sz="2400" i="1" dirty="0" smtClean="0">
                <a:solidFill>
                  <a:srgbClr val="663300"/>
                </a:solidFill>
              </a:rPr>
              <a:t> 45 букв кирилловского алфавита, грамматика, орфография, элементы просодии.</a:t>
            </a:r>
            <a:endParaRPr lang="ru-RU" sz="2400" i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1514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И.А.Бодуэн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Куртенэ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основатель Петербургской школы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285860"/>
            <a:ext cx="2933700" cy="419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5357850" cy="1143000"/>
          </a:xfrm>
        </p:spPr>
        <p:txBody>
          <a:bodyPr>
            <a:prstTxWarp prst="textDeflateBottom">
              <a:avLst>
                <a:gd name="adj" fmla="val 74490"/>
              </a:avLst>
            </a:prstTxWarp>
          </a:bodyPr>
          <a:lstStyle/>
          <a:p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Ученики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2190750" cy="3019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4643446"/>
            <a:ext cx="2857552" cy="928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Л.В. Щерба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4400" dirty="0" smtClean="0"/>
              <a:t>(1880-1944)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643050"/>
            <a:ext cx="1973835" cy="2781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928934"/>
            <a:ext cx="2119315" cy="2841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000760" y="4429132"/>
            <a:ext cx="3143240" cy="928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Е.Д. Поливанов</a:t>
            </a:r>
          </a:p>
          <a:p>
            <a:pPr lvl="0" algn="ctr">
              <a:spcBef>
                <a:spcPct val="0"/>
              </a:spcBef>
            </a:pPr>
            <a:r>
              <a:rPr lang="ru-RU" sz="3600" dirty="0" smtClean="0"/>
              <a:t>(1881-1938)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928926" y="5786454"/>
            <a:ext cx="3357586" cy="928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Л.П. </a:t>
            </a:r>
            <a:r>
              <a:rPr lang="ru-R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Якубинский</a:t>
            </a:r>
            <a:endParaRPr lang="ru-R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3600" dirty="0" smtClean="0"/>
              <a:t>(1892—1945)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22615">
            <a:off x="6164226" y="292515"/>
            <a:ext cx="2225735" cy="3271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4248">
            <a:off x="415424" y="313021"/>
            <a:ext cx="2173055" cy="3209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290"/>
            <a:ext cx="2091041" cy="300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786190"/>
            <a:ext cx="1907755" cy="2828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786190"/>
            <a:ext cx="2000264" cy="2933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857628"/>
            <a:ext cx="1905000" cy="2695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8476" y="2071678"/>
            <a:ext cx="4075524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943848" cy="857272"/>
          </a:xfrm>
        </p:spPr>
        <p:txBody>
          <a:bodyPr>
            <a:prstTxWarp prst="textDeflate">
              <a:avLst/>
            </a:prstTxWarp>
          </a:bodyPr>
          <a:lstStyle/>
          <a:p>
            <a:r>
              <a:rPr lang="ru-RU" b="1" dirty="0" smtClean="0">
                <a:solidFill>
                  <a:srgbClr val="006600"/>
                </a:solidFill>
              </a:rPr>
              <a:t>К «</a:t>
            </a:r>
            <a:r>
              <a:rPr lang="ru-RU" b="1" dirty="0" err="1" smtClean="0">
                <a:solidFill>
                  <a:srgbClr val="006600"/>
                </a:solidFill>
              </a:rPr>
              <a:t>Будуэнизму</a:t>
            </a:r>
            <a:r>
              <a:rPr lang="ru-RU" b="1" dirty="0" smtClean="0">
                <a:solidFill>
                  <a:srgbClr val="006600"/>
                </a:solidFill>
              </a:rPr>
              <a:t>» тяготели: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6786610" cy="557216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Макс </a:t>
            </a:r>
            <a:r>
              <a:rPr lang="ru-RU" sz="4200" b="1" dirty="0" err="1" smtClean="0">
                <a:solidFill>
                  <a:srgbClr val="002060"/>
                </a:solidFill>
              </a:rPr>
              <a:t>Юлиус</a:t>
            </a:r>
            <a:r>
              <a:rPr lang="ru-RU" sz="4200" b="1" dirty="0" smtClean="0">
                <a:solidFill>
                  <a:srgbClr val="002060"/>
                </a:solidFill>
              </a:rPr>
              <a:t> Фридрих Фасмер (1886—1962)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Казимир Буга (1879—1924)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 Борис Яковлевич Владимирцов (1884—1931)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 Сергей Игнатьевич Бернштейн (1892—1970)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 Борис Александрович Ларин (1893—1964)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 Виктор Владимирович Виноградов (1895—1969)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 Николай Владимирович Юшманов (1896—1946)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 Александр Александрович Драгунов (1900—1964)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Алексей Петрович Баранников (1890—1952)</a:t>
            </a:r>
          </a:p>
          <a:p>
            <a:pPr>
              <a:lnSpc>
                <a:spcPct val="170000"/>
              </a:lnSpc>
            </a:pPr>
            <a:r>
              <a:rPr lang="ru-RU" sz="4200" b="1" dirty="0" smtClean="0">
                <a:solidFill>
                  <a:srgbClr val="002060"/>
                </a:solidFill>
              </a:rPr>
              <a:t>Всеволод </a:t>
            </a:r>
            <a:r>
              <a:rPr lang="ru-RU" sz="4200" b="1" dirty="0" err="1" smtClean="0">
                <a:solidFill>
                  <a:srgbClr val="002060"/>
                </a:solidFill>
              </a:rPr>
              <a:t>Брониславович</a:t>
            </a:r>
            <a:r>
              <a:rPr lang="ru-RU" sz="4200" b="1" dirty="0" smtClean="0">
                <a:solidFill>
                  <a:srgbClr val="002060"/>
                </a:solidFill>
              </a:rPr>
              <a:t> Томашевский (1891—1927)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Основные идеи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 smtClean="0"/>
              <a:t>представление о языке как психическом явлении;</a:t>
            </a:r>
          </a:p>
          <a:p>
            <a:pPr>
              <a:buFontTx/>
              <a:buChar char="-"/>
            </a:pPr>
            <a:r>
              <a:rPr lang="ru-RU" dirty="0" smtClean="0"/>
              <a:t>социальный характер языка;</a:t>
            </a:r>
          </a:p>
          <a:p>
            <a:pPr>
              <a:buFontTx/>
              <a:buChar char="-"/>
            </a:pPr>
            <a:r>
              <a:rPr lang="ru-RU" dirty="0" smtClean="0"/>
              <a:t>проблемы функционирования языка в обществе и </a:t>
            </a:r>
            <a:r>
              <a:rPr lang="ru-RU" smtClean="0"/>
              <a:t>языковой политики;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выделение основных единиц языка (фонемы, морфемы, слова) и выявление их свойств. Фонема как психическая сущность, некоторое устойчивое представление группы звуков в человеческой психике.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571604" y="2071678"/>
            <a:ext cx="57150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929330"/>
            <a:ext cx="8229600" cy="71438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Начал складываться в Чехословакии с середины 1920-х годов, </a:t>
            </a:r>
          </a:p>
          <a:p>
            <a:pPr algn="ctr">
              <a:buNone/>
            </a:pPr>
            <a:r>
              <a:rPr lang="ru-RU" dirty="0" smtClean="0"/>
              <a:t>его организационное оформление произошло в 1929 году. 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501122" cy="3500438"/>
          </a:xfrm>
        </p:spPr>
        <p:txBody>
          <a:bodyPr>
            <a:prstTxWarp prst="textDeflate">
              <a:avLst>
                <a:gd name="adj" fmla="val 11817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Пражский лингвистический</a:t>
            </a:r>
            <a:b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кружок</a:t>
            </a:r>
            <a:endParaRPr lang="ru-RU" sz="6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4786322"/>
            <a:ext cx="3929090" cy="14287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В. </a:t>
            </a:r>
            <a:r>
              <a:rPr lang="ru-RU" sz="3600" b="1" dirty="0" err="1" smtClean="0">
                <a:solidFill>
                  <a:srgbClr val="C00000"/>
                </a:solidFill>
              </a:rPr>
              <a:t>Матезиус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(1882 – 1945)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928934"/>
            <a:ext cx="2204983" cy="326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78278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28794" y="357166"/>
            <a:ext cx="5072098" cy="642942"/>
          </a:xfrm>
          <a:prstGeom prst="rect">
            <a:avLst/>
          </a:prstGeom>
        </p:spPr>
        <p:txBody>
          <a:bodyPr wrap="none">
            <a:prstTxWarp prst="textDeflateBottom">
              <a:avLst>
                <a:gd name="adj" fmla="val 88400"/>
              </a:avLst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Создатель кружка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Теория и методология кружка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C33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Выдвижение принципов структурного описания языка. Определение языка как системы средств выражения, как функциональной системы, обладающей целевой направленностью.</a:t>
            </a:r>
          </a:p>
          <a:p>
            <a:r>
              <a:rPr lang="ru-RU" dirty="0" smtClean="0"/>
              <a:t>Формулирование принципов функционального описания языка.</a:t>
            </a:r>
          </a:p>
          <a:p>
            <a:r>
              <a:rPr lang="ru-RU" dirty="0" smtClean="0"/>
              <a:t>Исследования поэтического языка с его особыми явлениями в области фонологии, морфологии, синтаксиса и лексики.</a:t>
            </a:r>
          </a:p>
          <a:p>
            <a:r>
              <a:rPr lang="ru-RU" dirty="0" smtClean="0"/>
              <a:t>Разграничение фонологии и фонетики, выдвижение понятия фонологических оппозиций, определение фонемы как «пучка» различительных признаков, разработка типологии фонологических оппозиций.</a:t>
            </a:r>
          </a:p>
          <a:p>
            <a:r>
              <a:rPr lang="ru-RU" dirty="0" smtClean="0"/>
              <a:t>Система грамматических оппозиций.</a:t>
            </a:r>
          </a:p>
          <a:p>
            <a:r>
              <a:rPr lang="ru-RU" dirty="0" smtClean="0"/>
              <a:t>Использование методов структурного анализа в изучении морфологии и синтаксиса.</a:t>
            </a:r>
          </a:p>
          <a:p>
            <a:r>
              <a:rPr lang="ru-RU" dirty="0" smtClean="0"/>
              <a:t>Вопросы типологии языков и проблема языковых союзов.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071670" y="2643182"/>
            <a:ext cx="47625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857892"/>
            <a:ext cx="9001156" cy="85725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/>
              <a:t>Сложилась в 1930-е годы, когда большинство ее основателей работали в Научно-исследовательском институте языкознания при Наркомате просвещения, а затем в Московском городском педагогическом институте. 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501122" cy="3500438"/>
          </a:xfrm>
        </p:spPr>
        <p:txBody>
          <a:bodyPr>
            <a:prstTxWarp prst="textDeflate">
              <a:avLst>
                <a:gd name="adj" fmla="val 11817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Московская </a:t>
            </a:r>
            <a:b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фонологическая </a:t>
            </a:r>
            <a:b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</a:t>
            </a:r>
            <a:endParaRPr lang="ru-RU" sz="6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4000528" cy="511156"/>
          </a:xfrm>
        </p:spPr>
        <p:txBody>
          <a:bodyPr>
            <a:prstTxWarp prst="textInflate">
              <a:avLst/>
            </a:prstTxWarp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Основатели: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5857892"/>
            <a:ext cx="2000264" cy="85725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200" i="1" dirty="0" smtClean="0"/>
              <a:t>В.Н.Сидоров </a:t>
            </a:r>
          </a:p>
          <a:p>
            <a:pPr algn="ctr">
              <a:buNone/>
            </a:pPr>
            <a:r>
              <a:rPr lang="ru-RU" sz="2200" i="1" dirty="0" smtClean="0"/>
              <a:t>(1903–1968)</a:t>
            </a:r>
            <a:endParaRPr lang="ru-RU" sz="2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2224052" cy="2281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14290"/>
            <a:ext cx="1857388" cy="2420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42844" y="2571744"/>
            <a:ext cx="2214578" cy="71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Р.И.Аванесов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(1902–1982)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6715108" y="2643182"/>
            <a:ext cx="2428892" cy="71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i="1" dirty="0" smtClean="0"/>
              <a:t>А.А.Реформатский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(1900 – 1978)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000108"/>
            <a:ext cx="1905000" cy="228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3357554" y="3357562"/>
            <a:ext cx="2428892" cy="71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i="1" dirty="0" smtClean="0"/>
              <a:t>П.С.Кузнецов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400" i="1" dirty="0" smtClean="0"/>
              <a:t>(1899 – 1968)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429000"/>
            <a:ext cx="1648816" cy="253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одержимое 2"/>
          <p:cNvSpPr txBox="1">
            <a:spLocks/>
          </p:cNvSpPr>
          <p:nvPr/>
        </p:nvSpPr>
        <p:spPr>
          <a:xfrm>
            <a:off x="5786446" y="5929330"/>
            <a:ext cx="1857388" cy="71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А.М.Сухотин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(1888–1942)</a:t>
            </a:r>
            <a:endParaRPr kumimoji="0" lang="ru-RU" sz="2200" b="0" i="1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8"/>
            <a:ext cx="2088700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85794"/>
            <a:ext cx="2258860" cy="1864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786058"/>
            <a:ext cx="2455649" cy="1857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855" y="785794"/>
            <a:ext cx="2317145" cy="1876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42918"/>
            <a:ext cx="2037851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3857628"/>
            <a:ext cx="1631964" cy="2631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28860" y="6457890"/>
            <a:ext cx="4624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«Грамматика...»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</a:rPr>
              <a:t>М.Смотрицкого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 (1619)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357826"/>
            <a:ext cx="3533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«Букварь» К.Истомина (1694)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0760" y="4572008"/>
            <a:ext cx="3143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«Российская грамматика»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М.В.Ломоносова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(1757)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0"/>
            <a:ext cx="8286808" cy="1071546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Учебники русского языка в XVII-XVIII вв. 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3976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идеи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000108"/>
            <a:ext cx="8503920" cy="421484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Отвергали психологический подход к фонеме и трактовали фонему как минимальную смыслоразличительную единицу, позволяющую различать значимые единицы языка – морфемы и слова. Фонема, согласно МФШ, – это основная единица фонологического яруса языка, линейно </a:t>
            </a:r>
            <a:r>
              <a:rPr lang="ru-RU" dirty="0" err="1" smtClean="0"/>
              <a:t>нечленима</a:t>
            </a:r>
            <a:r>
              <a:rPr lang="ru-RU" dirty="0" smtClean="0"/>
              <a:t> на части, но сложна по своему устройству и включает множество признаков.</a:t>
            </a:r>
          </a:p>
          <a:p>
            <a:r>
              <a:rPr lang="ru-RU" dirty="0" smtClean="0"/>
              <a:t>Считали необходимым учитывать не только дифференциальные признаки, противопоставляющие фонему другим фонемам, но и так называемые интегральные признаки, не связанные с противопоставлениями.</a:t>
            </a:r>
          </a:p>
          <a:p>
            <a:r>
              <a:rPr lang="ru-RU" dirty="0" smtClean="0"/>
              <a:t>Важнейшей характеристикой фонемы является позиция, т.е. условия употребления и реализации фонем в речи. </a:t>
            </a:r>
          </a:p>
          <a:p>
            <a:r>
              <a:rPr lang="ru-RU" dirty="0" smtClean="0"/>
              <a:t>Стремление к строго системному изучению фонологии, при котором фонемы рассматриваются в противопоставлении друг другу. 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1407">
            <a:off x="1377059" y="4871989"/>
            <a:ext cx="1255191" cy="184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786322"/>
            <a:ext cx="1360523" cy="195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5171">
            <a:off x="6875652" y="4973414"/>
            <a:ext cx="1199503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786322"/>
            <a:ext cx="1292748" cy="196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Documents and Settings\Вика\Рабочий стол\a872d9f277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512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7643866" cy="3929090"/>
          </a:xfrm>
        </p:spPr>
        <p:txBody>
          <a:bodyPr>
            <a:prstTxWarp prst="textFadeDown">
              <a:avLst>
                <a:gd name="adj" fmla="val 5444"/>
              </a:avLst>
            </a:prstTxWarp>
            <a:normAutofit fontScale="85000" lnSpcReduction="10000"/>
          </a:bodyPr>
          <a:lstStyle/>
          <a:p>
            <a:pPr algn="ctr">
              <a:buNone/>
            </a:pPr>
            <a:r>
              <a:rPr lang="ru-RU" sz="57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Учебники и учебные пособия</a:t>
            </a:r>
          </a:p>
          <a:p>
            <a:pPr algn="ctr">
              <a:buNone/>
            </a:pPr>
            <a:r>
              <a:rPr lang="ru-RU" sz="57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 методике преподавания русского языка </a:t>
            </a:r>
            <a:endParaRPr lang="ru-RU" b="1" dirty="0" smtClean="0">
              <a:ln w="3155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(вторая пол. 19 в. – </a:t>
            </a:r>
            <a:r>
              <a:rPr lang="ru-RU" b="1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нач</a:t>
            </a:r>
            <a:r>
              <a:rPr lang="ru-RU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 20 в.)</a:t>
            </a:r>
            <a:endParaRPr lang="ru-RU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429552" cy="1714512"/>
          </a:xfrm>
        </p:spPr>
        <p:txBody>
          <a:bodyPr>
            <a:prstTxWarp prst="textDeflate">
              <a:avLst>
                <a:gd name="adj" fmla="val 9874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Вторая половина </a:t>
            </a:r>
            <a:b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 века</a:t>
            </a:r>
            <a:endParaRPr lang="ru-RU" sz="6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5312">
            <a:off x="6777402" y="1574019"/>
            <a:ext cx="1949269" cy="2806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8378">
            <a:off x="227555" y="1622693"/>
            <a:ext cx="2009170" cy="2883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7547" t="1562" r="2830" b="1562"/>
          <a:stretch>
            <a:fillRect/>
          </a:stretch>
        </p:blipFill>
        <p:spPr bwMode="auto">
          <a:xfrm>
            <a:off x="3500430" y="1631770"/>
            <a:ext cx="1714512" cy="2797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643314"/>
            <a:ext cx="1905003" cy="2968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71670" y="3643314"/>
            <a:ext cx="12682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Т.А. </a:t>
            </a:r>
            <a:r>
              <a:rPr lang="ru-RU" sz="1100" dirty="0" err="1" smtClean="0"/>
              <a:t>Ладыженская</a:t>
            </a:r>
            <a:endParaRPr lang="ru-RU" sz="11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 l="5702" t="1957" r="7230" b="3291"/>
          <a:stretch>
            <a:fillRect/>
          </a:stretch>
        </p:blipFill>
        <p:spPr bwMode="auto">
          <a:xfrm>
            <a:off x="4857752" y="3929066"/>
            <a:ext cx="223671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2214578" cy="3257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00166" y="0"/>
            <a:ext cx="6143668" cy="1143008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Deflate">
              <a:avLst>
                <a:gd name="adj" fmla="val 15029"/>
              </a:avLst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Начало 21 века</a:t>
            </a:r>
            <a:r>
              <a:rPr kumimoji="0" lang="ru-RU" sz="66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6600" b="1" i="1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571876"/>
            <a:ext cx="2143140" cy="318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027740"/>
            <a:ext cx="2376490" cy="3654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429000"/>
            <a:ext cx="2214578" cy="3280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286808" cy="928670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Первое методическое пособие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857364"/>
            <a:ext cx="2957508" cy="3536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5643578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</a:rPr>
              <a:t>Ф.И.Янкович-де-Мириево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«Руководство учителям первого и второго разряда народных училищ Российской империи»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286247" y="928669"/>
            <a:ext cx="571505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428992" y="1000108"/>
            <a:ext cx="3000396" cy="928694"/>
          </a:xfrm>
          <a:prstGeom prst="rect">
            <a:avLst/>
          </a:prstGeom>
        </p:spPr>
        <p:txBody>
          <a:bodyPr wrap="none">
            <a:prstTxWarp prst="textInflateBottom">
              <a:avLst>
                <a:gd name="adj" fmla="val 78708"/>
              </a:avLst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1783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2857500" cy="4029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8625">
            <a:off x="5299602" y="1946182"/>
            <a:ext cx="2428892" cy="4426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00034" y="142852"/>
            <a:ext cx="8286808" cy="928670"/>
          </a:xfrm>
          <a:prstGeom prst="rect">
            <a:avLst/>
          </a:prstGeom>
        </p:spPr>
        <p:txBody>
          <a:bodyPr wrap="none">
            <a:prstTxWarp prst="textInflateBottom">
              <a:avLst>
                <a:gd name="adj" fmla="val 61004"/>
              </a:avLst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«О преподавании отечественного языка»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4678" y="1142984"/>
            <a:ext cx="3000396" cy="500066"/>
          </a:xfrm>
          <a:prstGeom prst="rect">
            <a:avLst/>
          </a:prstGeom>
        </p:spPr>
        <p:txBody>
          <a:bodyPr wrap="none">
            <a:prstTxWarp prst="textInflateBottom">
              <a:avLst>
                <a:gd name="adj" fmla="val 78708"/>
              </a:avLst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1844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5643578"/>
            <a:ext cx="2857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Ф.И.Буслаев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1818 -1897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6500858" cy="6357982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- разграничивает «учебную </a:t>
            </a:r>
            <a:r>
              <a:rPr lang="ru-RU" sz="1800" dirty="0" err="1" smtClean="0"/>
              <a:t>метóду</a:t>
            </a:r>
            <a:r>
              <a:rPr lang="ru-RU" sz="1800" dirty="0" smtClean="0"/>
              <a:t>» и «ученую </a:t>
            </a:r>
            <a:r>
              <a:rPr lang="ru-RU" sz="1800" dirty="0" err="1" smtClean="0"/>
              <a:t>метóду</a:t>
            </a:r>
            <a:r>
              <a:rPr lang="ru-RU" sz="1800" dirty="0" smtClean="0"/>
              <a:t>», т.е. методы обучения и исследования. </a:t>
            </a:r>
            <a:br>
              <a:rPr lang="ru-RU" sz="1800" dirty="0" smtClean="0"/>
            </a:br>
            <a:r>
              <a:rPr lang="ru-RU" sz="1800" dirty="0" smtClean="0"/>
              <a:t>- задачи учебной методики: опираться на опыт преподавания, на анализ результатов обучения; изучать личность ученика; обеспечить научную достоверность материала; воспитать в ученике "охоту к серьезным занятиям и пробудить любовь к науке;</a:t>
            </a:r>
            <a:br>
              <a:rPr lang="ru-RU" sz="1800" dirty="0" smtClean="0"/>
            </a:br>
            <a:r>
              <a:rPr lang="ru-RU" sz="1800" dirty="0" smtClean="0"/>
              <a:t>- создал методику изучения в школе живого русского языка на основе анализа образцов художественной литературы, фольклора; </a:t>
            </a:r>
            <a:br>
              <a:rPr lang="ru-RU" sz="1800" dirty="0" smtClean="0"/>
            </a:br>
            <a:r>
              <a:rPr lang="ru-RU" sz="1800" dirty="0" smtClean="0"/>
              <a:t>- учил брать язык как единое целое, в неразрывной связи всех его элементов: чтение, письмо, развитие речи, работа по грамматике, лексике, этимологии рассматриваются в совокупности;</a:t>
            </a:r>
            <a:br>
              <a:rPr lang="ru-RU" sz="1800" dirty="0" smtClean="0"/>
            </a:br>
            <a:r>
              <a:rPr lang="ru-RU" sz="1800" dirty="0" smtClean="0"/>
              <a:t>- высоко ценил практические упражнения - изложения, сочинения, переписку, переводы, деловое письмо; </a:t>
            </a:r>
            <a:br>
              <a:rPr lang="ru-RU" sz="1800" dirty="0" smtClean="0"/>
            </a:br>
            <a:r>
              <a:rPr lang="ru-RU" sz="1800" dirty="0" smtClean="0"/>
              <a:t>- основной задачей и для низших, и для высших ступеней обучения считал развитие «врожденного дара слова»; </a:t>
            </a:r>
            <a:br>
              <a:rPr lang="ru-RU" sz="1800" dirty="0" smtClean="0"/>
            </a:br>
            <a:r>
              <a:rPr lang="ru-RU" sz="1800" dirty="0" smtClean="0"/>
              <a:t>- в изучении языка видел огромные возможности умственного развития ученика, рекомендовал развивать навыки самостоятельности, творческого отношения к делу, применять эвристическую методику, чтобы сами ученики «открывали неизвестное посредством известного».</a:t>
            </a:r>
            <a:endParaRPr lang="ru-RU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1928826" cy="351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642918"/>
            <a:ext cx="357190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Последователь Ф.И. Буслаева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6050" y="5000636"/>
            <a:ext cx="3000396" cy="11969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К. Д. Ушинский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(1824-1870)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2526879" cy="323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197888"/>
            <a:ext cx="1785950" cy="2825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4214817"/>
            <a:ext cx="1753565" cy="2541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К.Д. Ушинский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32" y="571480"/>
            <a:ext cx="6900882" cy="628652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300" dirty="0" smtClean="0"/>
              <a:t>на начальном этапе обучения русский язык является главным предметом; </a:t>
            </a:r>
          </a:p>
          <a:p>
            <a:pPr>
              <a:buFontTx/>
              <a:buChar char="-"/>
            </a:pPr>
            <a:r>
              <a:rPr lang="ru-RU" sz="2300" dirty="0" smtClean="0"/>
              <a:t>его преподавание преследует три цели: </a:t>
            </a:r>
            <a:r>
              <a:rPr lang="ru-RU" sz="2300" i="1" dirty="0" smtClean="0"/>
              <a:t>«во-первых, развить в детях ту врожденную душевную способность, которую называют даром слова; во-вторых, ввести детей в сознательное обладание сокровищами родного языка и, в-третьих, усвоить детям логику этого языка, то есть грамматические его законы в их логической системе»;</a:t>
            </a:r>
          </a:p>
          <a:p>
            <a:pPr>
              <a:buFontTx/>
              <a:buChar char="-"/>
            </a:pPr>
            <a:r>
              <a:rPr lang="ru-RU" sz="2300" dirty="0" smtClean="0"/>
              <a:t>выступал за систематическое изучение грамматики как базы для развития логического мышления детей и как основу для развития речи учащихся. </a:t>
            </a:r>
          </a:p>
          <a:p>
            <a:pPr>
              <a:buFontTx/>
              <a:buChar char="-"/>
            </a:pPr>
            <a:r>
              <a:rPr lang="ru-RU" sz="2300" dirty="0" smtClean="0"/>
              <a:t>предложил систему изложений и сочинений, значение которых в развитии речи оценивал очень высоко.</a:t>
            </a:r>
            <a:endParaRPr lang="ru-RU" sz="23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2583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286148" cy="482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4857760"/>
            <a:ext cx="3494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И. Срезневский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(1812-1870)</a:t>
            </a:r>
            <a:endParaRPr lang="ru-RU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3353">
            <a:off x="6492654" y="3881353"/>
            <a:ext cx="1905000" cy="2847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4616">
            <a:off x="6726841" y="281357"/>
            <a:ext cx="1679374" cy="3095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714488"/>
            <a:ext cx="2381250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1129</TotalTime>
  <Words>1087</Words>
  <Application>Microsoft Office PowerPoint</Application>
  <PresentationFormat>Экран (4:3)</PresentationFormat>
  <Paragraphs>158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Тема Office</vt:lpstr>
      <vt:lpstr>Официальная</vt:lpstr>
      <vt:lpstr>1_Официальная</vt:lpstr>
      <vt:lpstr>Аспект</vt:lpstr>
      <vt:lpstr>ВИРТУАЛЬНАЯ ЭНЦИКЛОПЕДИЯ</vt:lpstr>
      <vt:lpstr>«Азбука» Ивана Федорова (1574) – первый печатный учебник русского языка.</vt:lpstr>
      <vt:lpstr>Слайд 3</vt:lpstr>
      <vt:lpstr>Слайд 4</vt:lpstr>
      <vt:lpstr>Слайд 5</vt:lpstr>
      <vt:lpstr>- разграничивает «учебную метóду» и «ученую метóду», т.е. методы обучения и исследования.  - задачи учебной методики: опираться на опыт преподавания, на анализ результатов обучения; изучать личность ученика; обеспечить научную достоверность материала; воспитать в ученике "охоту к серьезным занятиям и пробудить любовь к науке; - создал методику изучения в школе живого русского языка на основе анализа образцов художественной литературы, фольклора;  - учил брать язык как единое целое, в неразрывной связи всех его элементов: чтение, письмо, развитие речи, работа по грамматике, лексике, этимологии рассматриваются в совокупности; - высоко ценил практические упражнения - изложения, сочинения, переписку, переводы, деловое письмо;  - основной задачей и для низших, и для высших ступеней обучения считал развитие «врожденного дара слова»;  - в изучении языка видел огромные возможности умственного развития ученика, рекомендовал развивать навыки самостоятельности, творческого отношения к делу, применять эвристическую методику, чтобы сами ученики «открывали неизвестное посредством известного».</vt:lpstr>
      <vt:lpstr>Последователь Ф.И. Буслаева</vt:lpstr>
      <vt:lpstr>К.Д. Ушинский </vt:lpstr>
      <vt:lpstr>Слайд 9</vt:lpstr>
      <vt:lpstr>Слайд 10</vt:lpstr>
      <vt:lpstr>Главные представители:</vt:lpstr>
      <vt:lpstr>Основные идеи</vt:lpstr>
      <vt:lpstr>Слайд 13</vt:lpstr>
      <vt:lpstr>Слайд 14</vt:lpstr>
      <vt:lpstr>Труды Ф.Ф. Фортунатова</vt:lpstr>
      <vt:lpstr>Труды А.А. Шахматова</vt:lpstr>
      <vt:lpstr>А.М. Пешковский (1878–1933)</vt:lpstr>
      <vt:lpstr>Слайд 18</vt:lpstr>
      <vt:lpstr>Петербургская лингвистическая школа </vt:lpstr>
      <vt:lpstr>И.А.Бодуэн де Куртенэ         - основатель Петербургской школы</vt:lpstr>
      <vt:lpstr>Ученики</vt:lpstr>
      <vt:lpstr>Слайд 22</vt:lpstr>
      <vt:lpstr>К «Будуэнизму» тяготели:</vt:lpstr>
      <vt:lpstr>Основные идеи</vt:lpstr>
      <vt:lpstr>Пражский лингвистический кружок</vt:lpstr>
      <vt:lpstr>Слайд 26</vt:lpstr>
      <vt:lpstr>Теория и методология кружка</vt:lpstr>
      <vt:lpstr>Московская  фонологическая  школа </vt:lpstr>
      <vt:lpstr>Основатели:</vt:lpstr>
      <vt:lpstr>Основные идеи</vt:lpstr>
      <vt:lpstr>Слайд 31</vt:lpstr>
      <vt:lpstr>Вторая половина  20 века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ЭНЦИКЛОПЕДИЯ</dc:title>
  <cp:lastModifiedBy>Ivan</cp:lastModifiedBy>
  <cp:revision>116</cp:revision>
  <dcterms:modified xsi:type="dcterms:W3CDTF">2012-12-15T17:18:26Z</dcterms:modified>
</cp:coreProperties>
</file>